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29"/>
  </p:notesMasterIdLst>
  <p:sldIdLst>
    <p:sldId id="256" r:id="rId2"/>
    <p:sldId id="257" r:id="rId3"/>
    <p:sldId id="258" r:id="rId4"/>
    <p:sldId id="259" r:id="rId5"/>
    <p:sldId id="273" r:id="rId6"/>
    <p:sldId id="267" r:id="rId7"/>
    <p:sldId id="268" r:id="rId8"/>
    <p:sldId id="286" r:id="rId9"/>
    <p:sldId id="274" r:id="rId10"/>
    <p:sldId id="275" r:id="rId11"/>
    <p:sldId id="269" r:id="rId12"/>
    <p:sldId id="276" r:id="rId13"/>
    <p:sldId id="278" r:id="rId14"/>
    <p:sldId id="277" r:id="rId15"/>
    <p:sldId id="280" r:id="rId16"/>
    <p:sldId id="288" r:id="rId17"/>
    <p:sldId id="290" r:id="rId18"/>
    <p:sldId id="291" r:id="rId19"/>
    <p:sldId id="289" r:id="rId20"/>
    <p:sldId id="260" r:id="rId21"/>
    <p:sldId id="281" r:id="rId22"/>
    <p:sldId id="282" r:id="rId23"/>
    <p:sldId id="292" r:id="rId24"/>
    <p:sldId id="287" r:id="rId25"/>
    <p:sldId id="284" r:id="rId26"/>
    <p:sldId id="285" r:id="rId27"/>
    <p:sldId id="265" r:id="rId28"/>
  </p:sldIdLst>
  <p:sldSz cx="14630400" cy="8229600"/>
  <p:notesSz cx="8229600" cy="14630400"/>
  <p:embeddedFontLst>
    <p:embeddedFont>
      <p:font typeface="Comfortaa" panose="020B0604020202020204" charset="0"/>
      <p:regular r:id="rId30"/>
    </p:embeddedFont>
    <p:embeddedFont>
      <p:font typeface="Raleway" pitchFamily="2" charset="0"/>
      <p:regular r:id="rId31"/>
      <p:bold r:id="rId32"/>
      <p:italic r:id="rId33"/>
      <p:boldItalic r:id="rId34"/>
    </p:embeddedFont>
    <p:embeddedFont>
      <p:font typeface="Verdana" panose="020B0604030504040204" pitchFamily="34" charset="0"/>
      <p:regular r:id="rId35"/>
      <p:bold r:id="rId36"/>
      <p:italic r:id="rId37"/>
      <p:boldItalic r:id="rId3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Abhi" id="{F9967657-E72A-1946-ADBC-73789DD979E7}">
          <p14:sldIdLst>
            <p14:sldId id="256"/>
            <p14:sldId id="257"/>
            <p14:sldId id="258"/>
          </p14:sldIdLst>
        </p14:section>
        <p14:section name="Manju" id="{6C5C8123-A9B3-BC49-96F0-E0D988FBEB30}">
          <p14:sldIdLst>
            <p14:sldId id="259"/>
            <p14:sldId id="273"/>
            <p14:sldId id="267"/>
            <p14:sldId id="268"/>
            <p14:sldId id="286"/>
            <p14:sldId id="274"/>
            <p14:sldId id="275"/>
          </p14:sldIdLst>
        </p14:section>
        <p14:section name="Guru" id="{37B03718-C164-4945-BB08-478E80AD57F5}">
          <p14:sldIdLst>
            <p14:sldId id="269"/>
            <p14:sldId id="276"/>
            <p14:sldId id="278"/>
            <p14:sldId id="277"/>
            <p14:sldId id="280"/>
            <p14:sldId id="288"/>
            <p14:sldId id="290"/>
          </p14:sldIdLst>
        </p14:section>
        <p14:section name="Ayyaswamy" id="{1DE0A07D-518B-2D47-8D1C-75188B9B66E6}">
          <p14:sldIdLst>
            <p14:sldId id="291"/>
            <p14:sldId id="289"/>
            <p14:sldId id="260"/>
            <p14:sldId id="281"/>
          </p14:sldIdLst>
        </p14:section>
        <p14:section name="Arvind" id="{3DE218A7-DF6F-EA43-A0AA-DB40565BB62D}">
          <p14:sldIdLst>
            <p14:sldId id="282"/>
            <p14:sldId id="292"/>
            <p14:sldId id="287"/>
            <p14:sldId id="284"/>
            <p14:sldId id="285"/>
            <p14:sldId id="26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3" autoAdjust="0"/>
    <p:restoredTop sz="94610"/>
  </p:normalViewPr>
  <p:slideViewPr>
    <p:cSldViewPr snapToGrid="0" snapToObjects="1">
      <p:cViewPr varScale="1">
        <p:scale>
          <a:sx n="62" d="100"/>
          <a:sy n="62" d="100"/>
        </p:scale>
        <p:origin x="356" y="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font" Target="fonts/font5.fntdata"/><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font" Target="fonts/font6.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4.fntdata"/><Relationship Id="rId38" Type="http://schemas.openxmlformats.org/officeDocument/2006/relationships/font" Target="fonts/font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545011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22374809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28420944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28130661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954054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5819779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9284778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0F3BCA-0460-0423-9D96-01038D0AEC5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5BE26EC-72B5-D3A9-0239-5C1F82C0968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9CF6B22-1FB8-4BA1-44B8-938A0849EDF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7CC523E-424D-942B-0172-540D753C96D6}"/>
              </a:ext>
            </a:extLst>
          </p:cNvPr>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217878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36EF4B-260B-2B5E-7DA1-759B8A3157F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A14CAFB-36B6-8995-4291-10FA4ACA353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2E06F43-D696-34D5-E604-1D1268BB8EA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D5C6EF7-0058-44A4-AE88-3B1869F237B0}"/>
              </a:ext>
            </a:extLst>
          </p:cNvPr>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7616128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4CEF09-5739-2FF1-57D0-FBF81CF1D21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0347A1C-E7B7-F40C-BD37-FAA86120166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0636B08-56F9-4495-DA23-A204731C5A1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58580A0-7BE7-2E0A-F31D-BAF7067B78AA}"/>
              </a:ext>
            </a:extLst>
          </p:cNvPr>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31905368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91ED6B-C44C-824B-4C61-8BAF4F22E75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27F5E52-202A-71E4-D04A-033DF342BD4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0A244EB-D096-4DD7-135A-2F2945DF9AF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A4FDDD4-FC47-DBB3-0219-D722A30407DF}"/>
              </a:ext>
            </a:extLst>
          </p:cNvPr>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25983009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33559331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31748501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CCC9EA-7384-FCC4-F812-2459ABBA627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87D7FF8-DE8A-35B5-AE3D-D02E3A868AC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3A13410-EF74-9A36-A0DB-DD4B1747885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608858E-AD9B-84B1-E0D5-1CBE2ECD0202}"/>
              </a:ext>
            </a:extLst>
          </p:cNvPr>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148467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805074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342339165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315825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33228674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25699187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22698095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26323711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B1B1E"/>
          </a:solidFill>
          <a:ln/>
        </p:spPr>
      </p:sp>
      <p:sp>
        <p:nvSpPr>
          <p:cNvPr id="3" name="Shape 1"/>
          <p:cNvSpPr/>
          <p:nvPr/>
        </p:nvSpPr>
        <p:spPr>
          <a:xfrm>
            <a:off x="0" y="0"/>
            <a:ext cx="14630400" cy="8229600"/>
          </a:xfrm>
          <a:prstGeom prst="rect">
            <a:avLst/>
          </a:prstGeom>
          <a:solidFill>
            <a:srgbClr val="27272B"/>
          </a:solid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B1B1E"/>
          </a:solidFill>
          <a:ln/>
        </p:spPr>
      </p:sp>
      <p:sp>
        <p:nvSpPr>
          <p:cNvPr id="3" name="Shape 1"/>
          <p:cNvSpPr/>
          <p:nvPr/>
        </p:nvSpPr>
        <p:spPr>
          <a:xfrm>
            <a:off x="0" y="0"/>
            <a:ext cx="14630400" cy="8229600"/>
          </a:xfrm>
          <a:prstGeom prst="rect">
            <a:avLst/>
          </a:prstGeom>
          <a:solidFill>
            <a:srgbClr val="27272B"/>
          </a:solid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B1B1E"/>
          </a:solidFill>
          <a:ln/>
        </p:spPr>
      </p:sp>
      <p:sp>
        <p:nvSpPr>
          <p:cNvPr id="3" name="Shape 1"/>
          <p:cNvSpPr/>
          <p:nvPr/>
        </p:nvSpPr>
        <p:spPr>
          <a:xfrm>
            <a:off x="0" y="0"/>
            <a:ext cx="14630400" cy="8229600"/>
          </a:xfrm>
          <a:prstGeom prst="rect">
            <a:avLst/>
          </a:prstGeom>
          <a:solidFill>
            <a:srgbClr val="27272B"/>
          </a:solid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B1B1E"/>
          </a:solidFill>
          <a:ln/>
        </p:spPr>
      </p:sp>
      <p:sp>
        <p:nvSpPr>
          <p:cNvPr id="3" name="Shape 1"/>
          <p:cNvSpPr/>
          <p:nvPr/>
        </p:nvSpPr>
        <p:spPr>
          <a:xfrm>
            <a:off x="0" y="0"/>
            <a:ext cx="14630400" cy="8229600"/>
          </a:xfrm>
          <a:prstGeom prst="rect">
            <a:avLst/>
          </a:prstGeom>
          <a:solidFill>
            <a:srgbClr val="27272B"/>
          </a:solid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B1B1E"/>
          </a:solidFill>
          <a:ln/>
        </p:spPr>
      </p:sp>
      <p:sp>
        <p:nvSpPr>
          <p:cNvPr id="3" name="Shape 1"/>
          <p:cNvSpPr/>
          <p:nvPr/>
        </p:nvSpPr>
        <p:spPr>
          <a:xfrm>
            <a:off x="0" y="0"/>
            <a:ext cx="14630400" cy="8229600"/>
          </a:xfrm>
          <a:prstGeom prst="rect">
            <a:avLst/>
          </a:prstGeom>
          <a:solidFill>
            <a:srgbClr val="27272B"/>
          </a:solid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B1B1E"/>
          </a:solidFill>
          <a:ln/>
        </p:spPr>
      </p:sp>
      <p:sp>
        <p:nvSpPr>
          <p:cNvPr id="3" name="Shape 1"/>
          <p:cNvSpPr/>
          <p:nvPr/>
        </p:nvSpPr>
        <p:spPr>
          <a:xfrm>
            <a:off x="0" y="0"/>
            <a:ext cx="14630400" cy="8229600"/>
          </a:xfrm>
          <a:prstGeom prst="rect">
            <a:avLst/>
          </a:prstGeom>
          <a:solidFill>
            <a:srgbClr val="27272B"/>
          </a:solid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B1B1E"/>
          </a:solidFill>
          <a:ln/>
        </p:spPr>
      </p:sp>
      <p:sp>
        <p:nvSpPr>
          <p:cNvPr id="3" name="Shape 1"/>
          <p:cNvSpPr/>
          <p:nvPr/>
        </p:nvSpPr>
        <p:spPr>
          <a:xfrm>
            <a:off x="0" y="0"/>
            <a:ext cx="14630400" cy="8229600"/>
          </a:xfrm>
          <a:prstGeom prst="rect">
            <a:avLst/>
          </a:prstGeom>
          <a:solidFill>
            <a:srgbClr val="27272B"/>
          </a:solid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B1B1E"/>
          </a:solidFill>
          <a:ln/>
        </p:spPr>
      </p:sp>
      <p:sp>
        <p:nvSpPr>
          <p:cNvPr id="3" name="Shape 1"/>
          <p:cNvSpPr/>
          <p:nvPr/>
        </p:nvSpPr>
        <p:spPr>
          <a:xfrm>
            <a:off x="0" y="0"/>
            <a:ext cx="14630400" cy="8229600"/>
          </a:xfrm>
          <a:prstGeom prst="rect">
            <a:avLst/>
          </a:prstGeom>
          <a:solidFill>
            <a:srgbClr val="27272B"/>
          </a:solid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B1B1E"/>
          </a:solidFill>
          <a:ln/>
        </p:spPr>
      </p:sp>
      <p:sp>
        <p:nvSpPr>
          <p:cNvPr id="3" name="Shape 1"/>
          <p:cNvSpPr/>
          <p:nvPr/>
        </p:nvSpPr>
        <p:spPr>
          <a:xfrm>
            <a:off x="0" y="0"/>
            <a:ext cx="14630400" cy="8229600"/>
          </a:xfrm>
          <a:prstGeom prst="rect">
            <a:avLst/>
          </a:prstGeom>
          <a:solidFill>
            <a:srgbClr val="27272B"/>
          </a:solid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B1B1E"/>
          </a:solidFill>
          <a:ln/>
        </p:spPr>
      </p:sp>
      <p:sp>
        <p:nvSpPr>
          <p:cNvPr id="3" name="Shape 1"/>
          <p:cNvSpPr/>
          <p:nvPr/>
        </p:nvSpPr>
        <p:spPr>
          <a:xfrm>
            <a:off x="0" y="0"/>
            <a:ext cx="14630400" cy="8229600"/>
          </a:xfrm>
          <a:prstGeom prst="rect">
            <a:avLst/>
          </a:prstGeom>
          <a:solidFill>
            <a:srgbClr val="27272B"/>
          </a:solidFill>
          <a:ln/>
        </p:spPr>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5.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5.xml"/><Relationship Id="rId5" Type="http://schemas.openxmlformats.org/officeDocument/2006/relationships/image" Target="../media/image31.png"/><Relationship Id="rId4" Type="http://schemas.openxmlformats.org/officeDocument/2006/relationships/image" Target="../media/image30.png"/></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5.xml"/><Relationship Id="rId5" Type="http://schemas.openxmlformats.org/officeDocument/2006/relationships/image" Target="../media/image34.png"/><Relationship Id="rId4" Type="http://schemas.openxmlformats.org/officeDocument/2006/relationships/image" Target="../media/image33.png"/></Relationships>
</file>

<file path=ppt/slides/_rels/slide1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notesSlide" Target="../notesSlides/notesSlide14.xml"/><Relationship Id="rId1" Type="http://schemas.openxmlformats.org/officeDocument/2006/relationships/slideLayout" Target="../slideLayouts/slideLayout5.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1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5.xml"/><Relationship Id="rId1" Type="http://schemas.openxmlformats.org/officeDocument/2006/relationships/slideLayout" Target="../slideLayouts/slideLayout5.xml"/><Relationship Id="rId5" Type="http://schemas.openxmlformats.org/officeDocument/2006/relationships/image" Target="../media/image43.png"/><Relationship Id="rId4" Type="http://schemas.openxmlformats.org/officeDocument/2006/relationships/image" Target="../media/image42.png"/></Relationships>
</file>

<file path=ppt/slides/_rels/slide1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6.xml"/><Relationship Id="rId1" Type="http://schemas.openxmlformats.org/officeDocument/2006/relationships/slideLayout" Target="../slideLayouts/slideLayout5.xml"/><Relationship Id="rId4" Type="http://schemas.openxmlformats.org/officeDocument/2006/relationships/image" Target="../media/image45.png"/></Relationships>
</file>

<file path=ppt/slides/_rels/slide1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7.xml"/><Relationship Id="rId1" Type="http://schemas.openxmlformats.org/officeDocument/2006/relationships/slideLayout" Target="../slideLayouts/slideLayout5.xml"/><Relationship Id="rId4" Type="http://schemas.openxmlformats.org/officeDocument/2006/relationships/image" Target="../media/image47.png"/></Relationships>
</file>

<file path=ppt/slides/_rels/slide1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8.xml"/><Relationship Id="rId1" Type="http://schemas.openxmlformats.org/officeDocument/2006/relationships/slideLayout" Target="../slideLayouts/slideLayout5.xml"/><Relationship Id="rId4" Type="http://schemas.openxmlformats.org/officeDocument/2006/relationships/image" Target="../media/image49.png"/></Relationships>
</file>

<file path=ppt/slides/_rels/slide1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9.xml"/><Relationship Id="rId1" Type="http://schemas.openxmlformats.org/officeDocument/2006/relationships/slideLayout" Target="../slideLayouts/slideLayout5.xml"/><Relationship Id="rId4" Type="http://schemas.openxmlformats.org/officeDocument/2006/relationships/image" Target="../media/image51.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5.jpe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0.xml"/><Relationship Id="rId1" Type="http://schemas.openxmlformats.org/officeDocument/2006/relationships/slideLayout" Target="../slideLayouts/slideLayout6.xml"/><Relationship Id="rId4" Type="http://schemas.openxmlformats.org/officeDocument/2006/relationships/image" Target="../media/image53.png"/></Relationships>
</file>

<file path=ppt/slides/_rels/slide2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2.xml"/><Relationship Id="rId1" Type="http://schemas.openxmlformats.org/officeDocument/2006/relationships/slideLayout" Target="../slideLayouts/slideLayout6.xml"/><Relationship Id="rId4" Type="http://schemas.openxmlformats.org/officeDocument/2006/relationships/image" Target="../media/image56.png"/></Relationships>
</file>

<file path=ppt/slides/_rels/slide2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3.xml"/><Relationship Id="rId1" Type="http://schemas.openxmlformats.org/officeDocument/2006/relationships/slideLayout" Target="../slideLayouts/slideLayout6.xml"/><Relationship Id="rId4" Type="http://schemas.openxmlformats.org/officeDocument/2006/relationships/image" Target="../media/image58.png"/></Relationships>
</file>

<file path=ppt/slides/_rels/slide2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24.png"/><Relationship Id="rId1" Type="http://schemas.openxmlformats.org/officeDocument/2006/relationships/slideLayout" Target="../slideLayouts/slideLayout9.xml"/><Relationship Id="rId4" Type="http://schemas.openxmlformats.org/officeDocument/2006/relationships/image" Target="../media/image55.png"/></Relationships>
</file>

<file path=ppt/slides/_rels/slide2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3" Type="http://schemas.openxmlformats.org/officeDocument/2006/relationships/hyperlink" Target="https://open.spotify.com/" TargetMode="External"/><Relationship Id="rId2" Type="http://schemas.openxmlformats.org/officeDocument/2006/relationships/notesSlide" Target="../notesSlides/notesSlide26.xml"/><Relationship Id="rId1" Type="http://schemas.openxmlformats.org/officeDocument/2006/relationships/slideLayout" Target="../slideLayouts/slideLayout11.xml"/><Relationship Id="rId6" Type="http://schemas.openxmlformats.org/officeDocument/2006/relationships/hyperlink" Target="https://github.com/Abhijith-S-D/Spotify-EDA/blob/main/README.md" TargetMode="External"/><Relationship Id="rId5" Type="http://schemas.openxmlformats.org/officeDocument/2006/relationships/hyperlink" Target="https://github.com/Abhijith-S-D/Spotify-EDA/blob/main/Most%20Streamed%20Spotify%20Songs%202024.csv" TargetMode="External"/><Relationship Id="rId4" Type="http://schemas.openxmlformats.org/officeDocument/2006/relationships/hyperlink" Target="https://github.com/Abhijith-S-D/Spotify-EDA/blob/main/EDA_Spotify_Group3.ipynb"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4.xml"/><Relationship Id="rId5" Type="http://schemas.openxmlformats.org/officeDocument/2006/relationships/image" Target="../media/image7.emf"/><Relationship Id="rId4" Type="http://schemas.openxmlformats.org/officeDocument/2006/relationships/oleObject" Target="../embeddings/oleObject1.bin"/></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5.xml"/><Relationship Id="rId5" Type="http://schemas.openxmlformats.org/officeDocument/2006/relationships/image" Target="../media/image10.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image" Target="../media/image18.jpeg"/><Relationship Id="rId5" Type="http://schemas.openxmlformats.org/officeDocument/2006/relationships/image" Target="../media/image17.png"/><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5.xml"/><Relationship Id="rId5" Type="http://schemas.openxmlformats.org/officeDocument/2006/relationships/image" Target="../media/image24.png"/><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280839" y="278655"/>
            <a:ext cx="5114860" cy="7672290"/>
          </a:xfrm>
          <a:prstGeom prst="rect">
            <a:avLst/>
          </a:prstGeom>
        </p:spPr>
      </p:pic>
      <p:sp>
        <p:nvSpPr>
          <p:cNvPr id="3" name="Text 0"/>
          <p:cNvSpPr/>
          <p:nvPr/>
        </p:nvSpPr>
        <p:spPr>
          <a:xfrm>
            <a:off x="5510372" y="794246"/>
            <a:ext cx="8839189" cy="2461910"/>
          </a:xfrm>
          <a:prstGeom prst="rect">
            <a:avLst/>
          </a:prstGeom>
          <a:noFill/>
          <a:ln/>
        </p:spPr>
        <p:txBody>
          <a:bodyPr wrap="none" lIns="0" tIns="0" rIns="0" bIns="0" rtlCol="0" anchor="t"/>
          <a:lstStyle/>
          <a:p>
            <a:pPr>
              <a:lnSpc>
                <a:spcPts val="7450"/>
              </a:lnSpc>
            </a:pPr>
            <a:r>
              <a:rPr lang="en-IN" sz="3200" b="1" dirty="0">
                <a:solidFill>
                  <a:srgbClr val="FFE14D"/>
                </a:solidFill>
                <a:latin typeface="Comfortaa" pitchFamily="34" charset="0"/>
              </a:rPr>
              <a:t>Exploratory Data Analysis (EDA) in Python</a:t>
            </a:r>
            <a:r>
              <a:rPr lang="en-US" sz="3200" b="1" dirty="0">
                <a:solidFill>
                  <a:srgbClr val="FFE14D"/>
                </a:solidFill>
                <a:latin typeface="Comfortaa" pitchFamily="34" charset="0"/>
              </a:rPr>
              <a:t> </a:t>
            </a:r>
          </a:p>
          <a:p>
            <a:pPr>
              <a:lnSpc>
                <a:spcPts val="7450"/>
              </a:lnSpc>
            </a:pPr>
            <a:r>
              <a:rPr lang="en-US" sz="3200" b="1" dirty="0">
                <a:solidFill>
                  <a:srgbClr val="FFE14D"/>
                </a:solidFill>
                <a:latin typeface="Comfortaa" pitchFamily="34" charset="0"/>
              </a:rPr>
              <a:t>		- Spotify Dataset -</a:t>
            </a:r>
          </a:p>
          <a:p>
            <a:pPr marL="0" indent="0">
              <a:lnSpc>
                <a:spcPts val="7450"/>
              </a:lnSpc>
              <a:buNone/>
            </a:pPr>
            <a:endParaRPr lang="en-US" sz="3200" dirty="0"/>
          </a:p>
        </p:txBody>
      </p:sp>
      <p:sp>
        <p:nvSpPr>
          <p:cNvPr id="4" name="Text 1"/>
          <p:cNvSpPr/>
          <p:nvPr/>
        </p:nvSpPr>
        <p:spPr>
          <a:xfrm>
            <a:off x="7186767" y="2764001"/>
            <a:ext cx="7415927" cy="395049"/>
          </a:xfrm>
          <a:prstGeom prst="rect">
            <a:avLst/>
          </a:prstGeom>
          <a:noFill/>
          <a:ln/>
        </p:spPr>
        <p:txBody>
          <a:bodyPr wrap="none" lIns="0" tIns="0" rIns="0" bIns="0" rtlCol="0" anchor="t"/>
          <a:lstStyle/>
          <a:p>
            <a:pPr marL="0" indent="0">
              <a:lnSpc>
                <a:spcPts val="3100"/>
              </a:lnSpc>
              <a:buNone/>
            </a:pPr>
            <a:r>
              <a:rPr lang="en-US" sz="1900" dirty="0">
                <a:solidFill>
                  <a:srgbClr val="D7D4CC"/>
                </a:solidFill>
                <a:latin typeface="Raleway" pitchFamily="34" charset="0"/>
              </a:rPr>
              <a:t>Python for Data Science Mini Project</a:t>
            </a:r>
          </a:p>
        </p:txBody>
      </p:sp>
      <p:pic>
        <p:nvPicPr>
          <p:cNvPr id="1026" name="Picture 2" descr="PES University Know All about the ...">
            <a:extLst>
              <a:ext uri="{FF2B5EF4-FFF2-40B4-BE49-F238E27FC236}">
                <a16:creationId xmlns:a16="http://schemas.microsoft.com/office/drawing/2014/main" id="{760D9F98-3716-743F-8FED-CE7D0D3C25A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7636" y="2479770"/>
            <a:ext cx="3801266" cy="1949057"/>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E493F2C3-AA4C-2E0B-9396-E088D5CA1CED}"/>
              </a:ext>
            </a:extLst>
          </p:cNvPr>
          <p:cNvSpPr txBox="1"/>
          <p:nvPr/>
        </p:nvSpPr>
        <p:spPr>
          <a:xfrm>
            <a:off x="5764985" y="3454299"/>
            <a:ext cx="8329961" cy="2154436"/>
          </a:xfrm>
          <a:prstGeom prst="rect">
            <a:avLst/>
          </a:prstGeom>
          <a:noFill/>
        </p:spPr>
        <p:txBody>
          <a:bodyPr wrap="square" rtlCol="0">
            <a:spAutoFit/>
          </a:bodyPr>
          <a:lstStyle/>
          <a:p>
            <a:r>
              <a:rPr lang="en-IN" b="1" dirty="0">
                <a:solidFill>
                  <a:srgbClr val="FFE14D"/>
                </a:solidFill>
                <a:latin typeface="Comfortaa" pitchFamily="34" charset="0"/>
              </a:rPr>
              <a:t>Objective</a:t>
            </a:r>
            <a:r>
              <a:rPr lang="en-IN" dirty="0"/>
              <a:t> : </a:t>
            </a:r>
            <a:r>
              <a:rPr lang="en-IN" sz="1600" dirty="0">
                <a:solidFill>
                  <a:srgbClr val="D7D4CC"/>
                </a:solidFill>
                <a:latin typeface="Comfortaa" panose="020B0604020202020204" charset="0"/>
              </a:rPr>
              <a:t>To understand the dataset, uncover underlying patterns, and generate insights that could guide further analysis or decision-making.</a:t>
            </a:r>
          </a:p>
          <a:p>
            <a:endParaRPr lang="en-IN" dirty="0"/>
          </a:p>
          <a:p>
            <a:pPr marL="285750" indent="-285750">
              <a:buFont typeface="Wingdings" panose="05000000000000000000" pitchFamily="2" charset="2"/>
              <a:buChar char="ü"/>
            </a:pPr>
            <a:r>
              <a:rPr lang="en-IN" sz="1600" dirty="0">
                <a:solidFill>
                  <a:srgbClr val="D7D4CC"/>
                </a:solidFill>
                <a:latin typeface="Comfortaa" panose="020B0604020202020204" charset="0"/>
              </a:rPr>
              <a:t>Select a dataset</a:t>
            </a:r>
          </a:p>
          <a:p>
            <a:pPr marL="285750" indent="-285750">
              <a:buFont typeface="Wingdings" panose="05000000000000000000" pitchFamily="2" charset="2"/>
              <a:buChar char="ü"/>
            </a:pPr>
            <a:r>
              <a:rPr lang="en-IN" sz="1600" dirty="0">
                <a:solidFill>
                  <a:srgbClr val="D7D4CC"/>
                </a:solidFill>
                <a:latin typeface="Comfortaa" panose="020B0604020202020204" charset="0"/>
              </a:rPr>
              <a:t>Perform data cleaning </a:t>
            </a:r>
          </a:p>
          <a:p>
            <a:pPr marL="285750" indent="-285750">
              <a:buFont typeface="Wingdings" panose="05000000000000000000" pitchFamily="2" charset="2"/>
              <a:buChar char="ü"/>
            </a:pPr>
            <a:r>
              <a:rPr lang="en-IN" sz="1600" dirty="0">
                <a:solidFill>
                  <a:srgbClr val="D7D4CC"/>
                </a:solidFill>
                <a:latin typeface="Comfortaa" panose="020B0604020202020204" charset="0"/>
              </a:rPr>
              <a:t>Pre-processing, </a:t>
            </a:r>
          </a:p>
          <a:p>
            <a:pPr marL="285750" indent="-285750">
              <a:buFont typeface="Wingdings" panose="05000000000000000000" pitchFamily="2" charset="2"/>
              <a:buChar char="ü"/>
            </a:pPr>
            <a:r>
              <a:rPr lang="en-IN" sz="1600" dirty="0">
                <a:solidFill>
                  <a:srgbClr val="D7D4CC"/>
                </a:solidFill>
                <a:latin typeface="Comfortaa" panose="020B0604020202020204" charset="0"/>
              </a:rPr>
              <a:t>Conduct exploratory data analysis (EDA)</a:t>
            </a:r>
          </a:p>
          <a:p>
            <a:pPr marL="285750" indent="-285750">
              <a:buFont typeface="Wingdings" panose="05000000000000000000" pitchFamily="2" charset="2"/>
              <a:buChar char="ü"/>
            </a:pPr>
            <a:r>
              <a:rPr lang="en-IN" sz="1600" dirty="0">
                <a:solidFill>
                  <a:srgbClr val="D7D4CC"/>
                </a:solidFill>
                <a:latin typeface="Comfortaa" panose="020B0604020202020204" charset="0"/>
              </a:rPr>
              <a:t>Present the findings</a:t>
            </a:r>
            <a:endParaRPr lang="en-IN" dirty="0"/>
          </a:p>
        </p:txBody>
      </p:sp>
      <p:sp>
        <p:nvSpPr>
          <p:cNvPr id="11" name="TextBox 10">
            <a:extLst>
              <a:ext uri="{FF2B5EF4-FFF2-40B4-BE49-F238E27FC236}">
                <a16:creationId xmlns:a16="http://schemas.microsoft.com/office/drawing/2014/main" id="{6CE449BD-220A-5F61-66CC-00A74F184C4B}"/>
              </a:ext>
            </a:extLst>
          </p:cNvPr>
          <p:cNvSpPr txBox="1"/>
          <p:nvPr/>
        </p:nvSpPr>
        <p:spPr>
          <a:xfrm>
            <a:off x="9437450" y="6021910"/>
            <a:ext cx="4912111" cy="1846659"/>
          </a:xfrm>
          <a:prstGeom prst="rect">
            <a:avLst/>
          </a:prstGeom>
          <a:solidFill>
            <a:schemeClr val="accent6"/>
          </a:solidFill>
        </p:spPr>
        <p:txBody>
          <a:bodyPr wrap="square">
            <a:spAutoFit/>
          </a:bodyPr>
          <a:lstStyle/>
          <a:p>
            <a:pPr algn="l"/>
            <a:r>
              <a:rPr lang="en-IN" b="1" dirty="0">
                <a:latin typeface="Comfortaa" panose="020B0604020202020204" charset="0"/>
              </a:rPr>
              <a:t>By Group-3 </a:t>
            </a:r>
          </a:p>
          <a:p>
            <a:pPr algn="l"/>
            <a:endParaRPr lang="en-IN" sz="1600" dirty="0">
              <a:latin typeface="Comfortaa" panose="020B0604020202020204" charset="0"/>
            </a:endParaRPr>
          </a:p>
          <a:p>
            <a:pPr marL="285750" indent="-285750" algn="l">
              <a:buFont typeface="Courier New" panose="02070309020205020404" pitchFamily="49" charset="0"/>
              <a:buChar char="o"/>
            </a:pPr>
            <a:r>
              <a:rPr lang="en-IN" sz="1600" dirty="0">
                <a:latin typeface="Comfortaa" panose="020B0604020202020204" charset="0"/>
              </a:rPr>
              <a:t>Abhijith S D</a:t>
            </a:r>
          </a:p>
          <a:p>
            <a:pPr marL="285750" indent="-285750" algn="l">
              <a:buFont typeface="Courier New" panose="02070309020205020404" pitchFamily="49" charset="0"/>
              <a:buChar char="o"/>
            </a:pPr>
            <a:r>
              <a:rPr lang="en-IN" sz="1600" dirty="0">
                <a:latin typeface="Comfortaa" panose="020B0604020202020204" charset="0"/>
              </a:rPr>
              <a:t>Arvind C R</a:t>
            </a:r>
          </a:p>
          <a:p>
            <a:pPr marL="285750" indent="-285750" algn="l">
              <a:buFont typeface="Courier New" panose="02070309020205020404" pitchFamily="49" charset="0"/>
              <a:buChar char="o"/>
            </a:pPr>
            <a:r>
              <a:rPr lang="en-IN" sz="1600" dirty="0">
                <a:latin typeface="Comfortaa" panose="020B0604020202020204" charset="0"/>
              </a:rPr>
              <a:t>Ayyasamy S</a:t>
            </a:r>
          </a:p>
          <a:p>
            <a:pPr marL="285750" indent="-285750" algn="l">
              <a:buFont typeface="Courier New" panose="02070309020205020404" pitchFamily="49" charset="0"/>
              <a:buChar char="o"/>
            </a:pPr>
            <a:r>
              <a:rPr lang="en-IN" sz="1600" dirty="0">
                <a:latin typeface="Comfortaa" panose="020B0604020202020204" charset="0"/>
              </a:rPr>
              <a:t>Gurumurthy Kalyanpur Viswanathaiah</a:t>
            </a:r>
          </a:p>
          <a:p>
            <a:pPr marL="285750" indent="-285750" algn="l">
              <a:buFont typeface="Courier New" panose="02070309020205020404" pitchFamily="49" charset="0"/>
              <a:buChar char="o"/>
            </a:pPr>
            <a:r>
              <a:rPr lang="en-IN" sz="1600" dirty="0">
                <a:latin typeface="Comfortaa" panose="020B0604020202020204" charset="0"/>
              </a:rPr>
              <a:t>Manjunath</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612710" y="638017"/>
            <a:ext cx="8017855" cy="685800"/>
          </a:xfrm>
          <a:prstGeom prst="rect">
            <a:avLst/>
          </a:prstGeom>
          <a:noFill/>
          <a:ln/>
        </p:spPr>
        <p:txBody>
          <a:bodyPr wrap="none" lIns="0" tIns="0" rIns="0" bIns="0" rtlCol="0" anchor="t"/>
          <a:lstStyle/>
          <a:p>
            <a:pPr marL="0" indent="0">
              <a:lnSpc>
                <a:spcPts val="5400"/>
              </a:lnSpc>
              <a:buNone/>
            </a:pPr>
            <a:r>
              <a:rPr lang="en-US" sz="4300" b="1" dirty="0">
                <a:solidFill>
                  <a:srgbClr val="FFE14D"/>
                </a:solidFill>
                <a:latin typeface="Comfortaa" pitchFamily="34" charset="0"/>
                <a:ea typeface="Comfortaa" pitchFamily="34" charset="-122"/>
                <a:cs typeface="Comfortaa" pitchFamily="34" charset="-120"/>
              </a:rPr>
              <a:t>Data Import and Cleansing</a:t>
            </a:r>
            <a:endParaRPr lang="en-US" sz="4300" dirty="0"/>
          </a:p>
        </p:txBody>
      </p:sp>
      <p:pic>
        <p:nvPicPr>
          <p:cNvPr id="5" name="Picture 4">
            <a:extLst>
              <a:ext uri="{FF2B5EF4-FFF2-40B4-BE49-F238E27FC236}">
                <a16:creationId xmlns:a16="http://schemas.microsoft.com/office/drawing/2014/main" id="{73967CD3-52BE-525F-39F5-E8FBFD686CF2}"/>
              </a:ext>
            </a:extLst>
          </p:cNvPr>
          <p:cNvPicPr>
            <a:picLocks noChangeAspect="1"/>
          </p:cNvPicPr>
          <p:nvPr/>
        </p:nvPicPr>
        <p:blipFill>
          <a:blip r:embed="rId3"/>
          <a:stretch>
            <a:fillRect/>
          </a:stretch>
        </p:blipFill>
        <p:spPr>
          <a:xfrm>
            <a:off x="297351" y="1962889"/>
            <a:ext cx="8221222" cy="1819529"/>
          </a:xfrm>
          <a:prstGeom prst="rect">
            <a:avLst/>
          </a:prstGeom>
        </p:spPr>
      </p:pic>
      <p:pic>
        <p:nvPicPr>
          <p:cNvPr id="12" name="Picture 11">
            <a:extLst>
              <a:ext uri="{FF2B5EF4-FFF2-40B4-BE49-F238E27FC236}">
                <a16:creationId xmlns:a16="http://schemas.microsoft.com/office/drawing/2014/main" id="{B35916B9-E4E1-5B43-FB49-45F7490642AF}"/>
              </a:ext>
            </a:extLst>
          </p:cNvPr>
          <p:cNvPicPr>
            <a:picLocks noChangeAspect="1"/>
          </p:cNvPicPr>
          <p:nvPr/>
        </p:nvPicPr>
        <p:blipFill>
          <a:blip r:embed="rId4"/>
          <a:stretch>
            <a:fillRect/>
          </a:stretch>
        </p:blipFill>
        <p:spPr>
          <a:xfrm>
            <a:off x="324687" y="4679679"/>
            <a:ext cx="8221222" cy="609834"/>
          </a:xfrm>
          <a:prstGeom prst="rect">
            <a:avLst/>
          </a:prstGeom>
        </p:spPr>
      </p:pic>
      <p:pic>
        <p:nvPicPr>
          <p:cNvPr id="4" name="Picture 3">
            <a:extLst>
              <a:ext uri="{FF2B5EF4-FFF2-40B4-BE49-F238E27FC236}">
                <a16:creationId xmlns:a16="http://schemas.microsoft.com/office/drawing/2014/main" id="{031B7288-037B-7889-3EB2-D7FB37E08CAE}"/>
              </a:ext>
            </a:extLst>
          </p:cNvPr>
          <p:cNvPicPr>
            <a:picLocks noChangeAspect="1"/>
          </p:cNvPicPr>
          <p:nvPr/>
        </p:nvPicPr>
        <p:blipFill>
          <a:blip r:embed="rId5"/>
          <a:stretch>
            <a:fillRect/>
          </a:stretch>
        </p:blipFill>
        <p:spPr>
          <a:xfrm>
            <a:off x="8742557" y="170024"/>
            <a:ext cx="5656074" cy="5818182"/>
          </a:xfrm>
          <a:prstGeom prst="rect">
            <a:avLst/>
          </a:prstGeom>
        </p:spPr>
      </p:pic>
      <p:pic>
        <p:nvPicPr>
          <p:cNvPr id="9" name="Picture 8">
            <a:extLst>
              <a:ext uri="{FF2B5EF4-FFF2-40B4-BE49-F238E27FC236}">
                <a16:creationId xmlns:a16="http://schemas.microsoft.com/office/drawing/2014/main" id="{48966218-D830-6EFA-3187-4F9C78629071}"/>
              </a:ext>
            </a:extLst>
          </p:cNvPr>
          <p:cNvPicPr>
            <a:picLocks noChangeAspect="1"/>
          </p:cNvPicPr>
          <p:nvPr/>
        </p:nvPicPr>
        <p:blipFill>
          <a:blip r:embed="rId6"/>
          <a:stretch>
            <a:fillRect/>
          </a:stretch>
        </p:blipFill>
        <p:spPr>
          <a:xfrm>
            <a:off x="436802" y="6113834"/>
            <a:ext cx="13898915" cy="1543265"/>
          </a:xfrm>
          <a:prstGeom prst="rect">
            <a:avLst/>
          </a:prstGeom>
        </p:spPr>
      </p:pic>
    </p:spTree>
    <p:extLst>
      <p:ext uri="{BB962C8B-B14F-4D97-AF65-F5344CB8AC3E}">
        <p14:creationId xmlns:p14="http://schemas.microsoft.com/office/powerpoint/2010/main" val="34953264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hape 2">
            <a:extLst>
              <a:ext uri="{FF2B5EF4-FFF2-40B4-BE49-F238E27FC236}">
                <a16:creationId xmlns:a16="http://schemas.microsoft.com/office/drawing/2014/main" id="{3E2B411E-AF57-0791-C1A9-AD56BFAA924A}"/>
              </a:ext>
            </a:extLst>
          </p:cNvPr>
          <p:cNvSpPr/>
          <p:nvPr/>
        </p:nvSpPr>
        <p:spPr>
          <a:xfrm>
            <a:off x="8361858" y="1104821"/>
            <a:ext cx="5969686" cy="1693094"/>
          </a:xfrm>
          <a:prstGeom prst="roundRect">
            <a:avLst>
              <a:gd name="adj" fmla="val 26842"/>
            </a:avLst>
          </a:prstGeom>
          <a:solidFill>
            <a:srgbClr val="46464A"/>
          </a:solidFill>
          <a:ln/>
        </p:spPr>
        <p:txBody>
          <a:bodyPr/>
          <a:lstStyle/>
          <a:p>
            <a:endParaRPr lang="en-US"/>
          </a:p>
        </p:txBody>
      </p:sp>
      <p:sp>
        <p:nvSpPr>
          <p:cNvPr id="2" name="Text 0"/>
          <p:cNvSpPr/>
          <p:nvPr/>
        </p:nvSpPr>
        <p:spPr>
          <a:xfrm>
            <a:off x="2681803" y="120758"/>
            <a:ext cx="8017855" cy="685800"/>
          </a:xfrm>
          <a:prstGeom prst="rect">
            <a:avLst/>
          </a:prstGeom>
          <a:noFill/>
          <a:ln/>
        </p:spPr>
        <p:txBody>
          <a:bodyPr wrap="none" lIns="0" tIns="0" rIns="0" bIns="0" rtlCol="0" anchor="t"/>
          <a:lstStyle/>
          <a:p>
            <a:pPr marL="0" indent="0">
              <a:lnSpc>
                <a:spcPts val="5400"/>
              </a:lnSpc>
              <a:buNone/>
            </a:pPr>
            <a:r>
              <a:rPr lang="en-US" sz="4300" b="1" dirty="0">
                <a:solidFill>
                  <a:srgbClr val="FFE14D"/>
                </a:solidFill>
                <a:latin typeface="Comfortaa" pitchFamily="34" charset="0"/>
                <a:ea typeface="Comfortaa" pitchFamily="34" charset="-122"/>
                <a:cs typeface="Comfortaa" pitchFamily="34" charset="-120"/>
              </a:rPr>
              <a:t>Exploratory Data Analysis (EDA)</a:t>
            </a:r>
            <a:endParaRPr lang="en-US" sz="4300" dirty="0"/>
          </a:p>
        </p:txBody>
      </p:sp>
      <p:sp>
        <p:nvSpPr>
          <p:cNvPr id="11" name="TextBox 10">
            <a:extLst>
              <a:ext uri="{FF2B5EF4-FFF2-40B4-BE49-F238E27FC236}">
                <a16:creationId xmlns:a16="http://schemas.microsoft.com/office/drawing/2014/main" id="{8FFFBE2F-F18F-C5A4-A1FE-934F6FE17202}"/>
              </a:ext>
            </a:extLst>
          </p:cNvPr>
          <p:cNvSpPr txBox="1"/>
          <p:nvPr/>
        </p:nvSpPr>
        <p:spPr>
          <a:xfrm>
            <a:off x="8052808" y="1235114"/>
            <a:ext cx="6464166" cy="1432508"/>
          </a:xfrm>
          <a:prstGeom prst="rect">
            <a:avLst/>
          </a:prstGeom>
          <a:noFill/>
        </p:spPr>
        <p:txBody>
          <a:bodyPr wrap="square">
            <a:spAutoFit/>
          </a:bodyPr>
          <a:lstStyle/>
          <a:p>
            <a:pPr marL="742950" lvl="1" indent="-285750">
              <a:lnSpc>
                <a:spcPct val="107000"/>
              </a:lnSpc>
              <a:spcAft>
                <a:spcPts val="800"/>
              </a:spcAft>
              <a:buSzPts val="1000"/>
              <a:buFont typeface="Courier New" panose="02070309020205020404" pitchFamily="49" charset="0"/>
              <a:buChar char="o"/>
              <a:tabLst>
                <a:tab pos="914400" algn="l"/>
              </a:tabLst>
            </a:pPr>
            <a:r>
              <a:rPr lang="en-IN" sz="1400" dirty="0">
                <a:solidFill>
                  <a:schemeClr val="bg1"/>
                </a:solidFill>
                <a:latin typeface="Verdana" panose="020B0604030504040204" pitchFamily="34" charset="0"/>
                <a:ea typeface="Verdana" panose="020B0604030504040204" pitchFamily="34" charset="0"/>
                <a:cs typeface="Times New Roman" panose="02020603050405020304" pitchFamily="18" charset="0"/>
              </a:rPr>
              <a:t>Descriptive Statistics:</a:t>
            </a:r>
          </a:p>
          <a:p>
            <a:pPr marL="1143000" lvl="2" indent="-228600">
              <a:lnSpc>
                <a:spcPct val="107000"/>
              </a:lnSpc>
              <a:spcAft>
                <a:spcPts val="800"/>
              </a:spcAft>
              <a:buSzPts val="1000"/>
              <a:buFont typeface="Wingdings" panose="05000000000000000000" pitchFamily="2" charset="2"/>
              <a:buChar char=""/>
              <a:tabLst>
                <a:tab pos="1371600" algn="l"/>
              </a:tabLst>
            </a:pPr>
            <a:r>
              <a:rPr lang="en-IN" sz="1400" dirty="0">
                <a:solidFill>
                  <a:schemeClr val="bg1"/>
                </a:solidFill>
                <a:latin typeface="Verdana" panose="020B0604030504040204" pitchFamily="34" charset="0"/>
                <a:ea typeface="Verdana" panose="020B0604030504040204" pitchFamily="34" charset="0"/>
                <a:cs typeface="Times New Roman" panose="02020603050405020304" pitchFamily="18" charset="0"/>
              </a:rPr>
              <a:t>Provide summary statistics for numerical columns (mean, median, standard deviation, etc.).</a:t>
            </a:r>
          </a:p>
          <a:p>
            <a:pPr marL="1143000" lvl="2" indent="-228600">
              <a:lnSpc>
                <a:spcPct val="107000"/>
              </a:lnSpc>
              <a:spcAft>
                <a:spcPts val="800"/>
              </a:spcAft>
              <a:buSzPts val="1000"/>
              <a:buFont typeface="Wingdings" panose="05000000000000000000" pitchFamily="2" charset="2"/>
              <a:buChar char=""/>
              <a:tabLst>
                <a:tab pos="1371600" algn="l"/>
              </a:tabLst>
            </a:pPr>
            <a:r>
              <a:rPr lang="en-IN" sz="1400" dirty="0">
                <a:solidFill>
                  <a:schemeClr val="bg1"/>
                </a:solidFill>
                <a:latin typeface="Verdana" panose="020B0604030504040204" pitchFamily="34" charset="0"/>
                <a:ea typeface="Verdana" panose="020B0604030504040204" pitchFamily="34" charset="0"/>
                <a:cs typeface="Times New Roman" panose="02020603050405020304" pitchFamily="18" charset="0"/>
              </a:rPr>
              <a:t>Provide summary statistics for categorical columns (frequency counts, unique values, etc.</a:t>
            </a:r>
            <a:r>
              <a:rPr lang="en-IN" sz="1200" dirty="0">
                <a:solidFill>
                  <a:schemeClr val="bg1"/>
                </a:solidFill>
                <a:latin typeface="Times New Roman" panose="02020603050405020304" pitchFamily="18" charset="0"/>
                <a:ea typeface="Verdana" panose="020B0604030504040204" pitchFamily="34" charset="0"/>
                <a:cs typeface="Times New Roman" panose="02020603050405020304" pitchFamily="18" charset="0"/>
              </a:rPr>
              <a:t>).</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7" name="Picture 16">
            <a:extLst>
              <a:ext uri="{FF2B5EF4-FFF2-40B4-BE49-F238E27FC236}">
                <a16:creationId xmlns:a16="http://schemas.microsoft.com/office/drawing/2014/main" id="{FCB2ED01-8269-B0F0-83A4-A029BF1C52A9}"/>
              </a:ext>
            </a:extLst>
          </p:cNvPr>
          <p:cNvPicPr>
            <a:picLocks noChangeAspect="1"/>
          </p:cNvPicPr>
          <p:nvPr/>
        </p:nvPicPr>
        <p:blipFill>
          <a:blip r:embed="rId3"/>
          <a:stretch>
            <a:fillRect/>
          </a:stretch>
        </p:blipFill>
        <p:spPr>
          <a:xfrm>
            <a:off x="320792" y="1267252"/>
            <a:ext cx="7886541" cy="1400370"/>
          </a:xfrm>
          <a:prstGeom prst="rect">
            <a:avLst/>
          </a:prstGeom>
        </p:spPr>
      </p:pic>
      <p:pic>
        <p:nvPicPr>
          <p:cNvPr id="4" name="Picture 3">
            <a:extLst>
              <a:ext uri="{FF2B5EF4-FFF2-40B4-BE49-F238E27FC236}">
                <a16:creationId xmlns:a16="http://schemas.microsoft.com/office/drawing/2014/main" id="{3EE815D6-A2B0-4040-9B0A-445027C50811}"/>
              </a:ext>
            </a:extLst>
          </p:cNvPr>
          <p:cNvPicPr>
            <a:picLocks noChangeAspect="1"/>
          </p:cNvPicPr>
          <p:nvPr/>
        </p:nvPicPr>
        <p:blipFill>
          <a:blip r:embed="rId4"/>
          <a:stretch>
            <a:fillRect/>
          </a:stretch>
        </p:blipFill>
        <p:spPr>
          <a:xfrm>
            <a:off x="358173" y="2709667"/>
            <a:ext cx="14137073" cy="2588838"/>
          </a:xfrm>
          <a:prstGeom prst="rect">
            <a:avLst/>
          </a:prstGeom>
        </p:spPr>
      </p:pic>
      <p:pic>
        <p:nvPicPr>
          <p:cNvPr id="6" name="Picture 5">
            <a:extLst>
              <a:ext uri="{FF2B5EF4-FFF2-40B4-BE49-F238E27FC236}">
                <a16:creationId xmlns:a16="http://schemas.microsoft.com/office/drawing/2014/main" id="{E3D0C9FC-FBC7-5043-52B6-14672C47B1C4}"/>
              </a:ext>
            </a:extLst>
          </p:cNvPr>
          <p:cNvPicPr>
            <a:picLocks noChangeAspect="1"/>
          </p:cNvPicPr>
          <p:nvPr/>
        </p:nvPicPr>
        <p:blipFill>
          <a:blip r:embed="rId4"/>
          <a:stretch>
            <a:fillRect/>
          </a:stretch>
        </p:blipFill>
        <p:spPr>
          <a:xfrm>
            <a:off x="246663" y="2709666"/>
            <a:ext cx="14137073" cy="2810267"/>
          </a:xfrm>
          <a:prstGeom prst="rect">
            <a:avLst/>
          </a:prstGeom>
        </p:spPr>
      </p:pic>
      <p:pic>
        <p:nvPicPr>
          <p:cNvPr id="8" name="Picture 7">
            <a:extLst>
              <a:ext uri="{FF2B5EF4-FFF2-40B4-BE49-F238E27FC236}">
                <a16:creationId xmlns:a16="http://schemas.microsoft.com/office/drawing/2014/main" id="{0586E5BC-6E5A-1000-BF50-0F47B8651EA9}"/>
              </a:ext>
            </a:extLst>
          </p:cNvPr>
          <p:cNvPicPr>
            <a:picLocks noChangeAspect="1"/>
          </p:cNvPicPr>
          <p:nvPr/>
        </p:nvPicPr>
        <p:blipFill>
          <a:blip r:embed="rId5"/>
          <a:stretch>
            <a:fillRect/>
          </a:stretch>
        </p:blipFill>
        <p:spPr>
          <a:xfrm>
            <a:off x="3339819" y="5614373"/>
            <a:ext cx="6439799" cy="2494470"/>
          </a:xfrm>
          <a:prstGeom prst="rect">
            <a:avLst/>
          </a:prstGeom>
        </p:spPr>
      </p:pic>
    </p:spTree>
    <p:extLst>
      <p:ext uri="{BB962C8B-B14F-4D97-AF65-F5344CB8AC3E}">
        <p14:creationId xmlns:p14="http://schemas.microsoft.com/office/powerpoint/2010/main" val="30199718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418407" y="173765"/>
            <a:ext cx="13955515" cy="685800"/>
          </a:xfrm>
          <a:prstGeom prst="rect">
            <a:avLst/>
          </a:prstGeom>
          <a:noFill/>
          <a:ln/>
        </p:spPr>
        <p:txBody>
          <a:bodyPr wrap="none" lIns="0" tIns="0" rIns="0" bIns="0" rtlCol="0" anchor="t"/>
          <a:lstStyle/>
          <a:p>
            <a:pPr marL="0" indent="0">
              <a:lnSpc>
                <a:spcPts val="5400"/>
              </a:lnSpc>
              <a:buNone/>
            </a:pPr>
            <a:r>
              <a:rPr lang="en-US" sz="4300" b="1" dirty="0">
                <a:solidFill>
                  <a:srgbClr val="FFE14D"/>
                </a:solidFill>
                <a:latin typeface="Comfortaa" pitchFamily="34" charset="0"/>
                <a:ea typeface="Comfortaa" pitchFamily="34" charset="-122"/>
                <a:cs typeface="Comfortaa" pitchFamily="34" charset="-120"/>
              </a:rPr>
              <a:t>Exploratory Data Analysis (EDA) - Visualization</a:t>
            </a:r>
            <a:endParaRPr lang="en-US" sz="4300" dirty="0"/>
          </a:p>
        </p:txBody>
      </p:sp>
      <p:pic>
        <p:nvPicPr>
          <p:cNvPr id="10" name="Picture 9">
            <a:extLst>
              <a:ext uri="{FF2B5EF4-FFF2-40B4-BE49-F238E27FC236}">
                <a16:creationId xmlns:a16="http://schemas.microsoft.com/office/drawing/2014/main" id="{32ED572C-8A81-B80D-A856-44003336D776}"/>
              </a:ext>
            </a:extLst>
          </p:cNvPr>
          <p:cNvPicPr>
            <a:picLocks noChangeAspect="1"/>
          </p:cNvPicPr>
          <p:nvPr/>
        </p:nvPicPr>
        <p:blipFill>
          <a:blip r:embed="rId3"/>
          <a:stretch>
            <a:fillRect/>
          </a:stretch>
        </p:blipFill>
        <p:spPr>
          <a:xfrm>
            <a:off x="418406" y="1025663"/>
            <a:ext cx="5485191" cy="524357"/>
          </a:xfrm>
          <a:prstGeom prst="rect">
            <a:avLst/>
          </a:prstGeom>
        </p:spPr>
      </p:pic>
      <p:pic>
        <p:nvPicPr>
          <p:cNvPr id="14" name="Picture 13">
            <a:extLst>
              <a:ext uri="{FF2B5EF4-FFF2-40B4-BE49-F238E27FC236}">
                <a16:creationId xmlns:a16="http://schemas.microsoft.com/office/drawing/2014/main" id="{350D0591-0449-DE3F-1526-A9CB6339892B}"/>
              </a:ext>
            </a:extLst>
          </p:cNvPr>
          <p:cNvPicPr>
            <a:picLocks noChangeAspect="1"/>
          </p:cNvPicPr>
          <p:nvPr/>
        </p:nvPicPr>
        <p:blipFill>
          <a:blip r:embed="rId4"/>
          <a:stretch>
            <a:fillRect/>
          </a:stretch>
        </p:blipFill>
        <p:spPr>
          <a:xfrm>
            <a:off x="5903598" y="806557"/>
            <a:ext cx="7054119" cy="1017997"/>
          </a:xfrm>
          <a:prstGeom prst="rect">
            <a:avLst/>
          </a:prstGeom>
        </p:spPr>
      </p:pic>
      <p:pic>
        <p:nvPicPr>
          <p:cNvPr id="1026" name="Picture 2">
            <a:extLst>
              <a:ext uri="{FF2B5EF4-FFF2-40B4-BE49-F238E27FC236}">
                <a16:creationId xmlns:a16="http://schemas.microsoft.com/office/drawing/2014/main" id="{6D0628BB-A842-F610-C980-C1EEBD17DB2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8407" y="1824554"/>
            <a:ext cx="12539310" cy="623128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BDE51984-D22C-6090-3C30-3A3E4CF75F1C}"/>
              </a:ext>
            </a:extLst>
          </p:cNvPr>
          <p:cNvSpPr txBox="1"/>
          <p:nvPr/>
        </p:nvSpPr>
        <p:spPr>
          <a:xfrm>
            <a:off x="12957717" y="3605873"/>
            <a:ext cx="2201938" cy="369332"/>
          </a:xfrm>
          <a:prstGeom prst="rect">
            <a:avLst/>
          </a:prstGeom>
          <a:noFill/>
        </p:spPr>
        <p:txBody>
          <a:bodyPr wrap="square" rtlCol="0">
            <a:spAutoFit/>
          </a:bodyPr>
          <a:lstStyle/>
          <a:p>
            <a:r>
              <a:rPr lang="en-IN" dirty="0">
                <a:solidFill>
                  <a:schemeClr val="bg1"/>
                </a:solidFill>
              </a:rPr>
              <a:t>Feature analysis</a:t>
            </a:r>
          </a:p>
        </p:txBody>
      </p:sp>
    </p:spTree>
    <p:extLst>
      <p:ext uri="{BB962C8B-B14F-4D97-AF65-F5344CB8AC3E}">
        <p14:creationId xmlns:p14="http://schemas.microsoft.com/office/powerpoint/2010/main" val="2469833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AFD3ED1-3BB4-DAEF-52B8-441A4568EBDD}"/>
              </a:ext>
            </a:extLst>
          </p:cNvPr>
          <p:cNvPicPr>
            <a:picLocks noChangeAspect="1"/>
          </p:cNvPicPr>
          <p:nvPr/>
        </p:nvPicPr>
        <p:blipFill>
          <a:blip r:embed="rId3"/>
          <a:stretch>
            <a:fillRect/>
          </a:stretch>
        </p:blipFill>
        <p:spPr>
          <a:xfrm>
            <a:off x="1737038" y="905541"/>
            <a:ext cx="10830386" cy="7087589"/>
          </a:xfrm>
          <a:prstGeom prst="rect">
            <a:avLst/>
          </a:prstGeom>
        </p:spPr>
      </p:pic>
      <p:sp>
        <p:nvSpPr>
          <p:cNvPr id="7" name="Text 0">
            <a:extLst>
              <a:ext uri="{FF2B5EF4-FFF2-40B4-BE49-F238E27FC236}">
                <a16:creationId xmlns:a16="http://schemas.microsoft.com/office/drawing/2014/main" id="{5D693B21-84E9-252E-EC1D-7641DB92EEB4}"/>
              </a:ext>
            </a:extLst>
          </p:cNvPr>
          <p:cNvSpPr/>
          <p:nvPr/>
        </p:nvSpPr>
        <p:spPr>
          <a:xfrm>
            <a:off x="418407" y="173765"/>
            <a:ext cx="13955515" cy="685800"/>
          </a:xfrm>
          <a:prstGeom prst="rect">
            <a:avLst/>
          </a:prstGeom>
          <a:noFill/>
          <a:ln/>
        </p:spPr>
        <p:txBody>
          <a:bodyPr wrap="none" lIns="0" tIns="0" rIns="0" bIns="0" rtlCol="0" anchor="t"/>
          <a:lstStyle/>
          <a:p>
            <a:pPr marL="0" indent="0">
              <a:lnSpc>
                <a:spcPts val="5400"/>
              </a:lnSpc>
              <a:buNone/>
            </a:pPr>
            <a:r>
              <a:rPr lang="en-US" sz="4300" b="1" dirty="0">
                <a:solidFill>
                  <a:srgbClr val="FFE14D"/>
                </a:solidFill>
                <a:latin typeface="Comfortaa" pitchFamily="34" charset="0"/>
                <a:ea typeface="Comfortaa" pitchFamily="34" charset="-122"/>
                <a:cs typeface="Comfortaa" pitchFamily="34" charset="-120"/>
              </a:rPr>
              <a:t>Exploratory Data Analysis (EDA) - Visualization</a:t>
            </a:r>
            <a:endParaRPr lang="en-US" sz="4300" dirty="0"/>
          </a:p>
        </p:txBody>
      </p:sp>
    </p:spTree>
    <p:extLst>
      <p:ext uri="{BB962C8B-B14F-4D97-AF65-F5344CB8AC3E}">
        <p14:creationId xmlns:p14="http://schemas.microsoft.com/office/powerpoint/2010/main" val="9710191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B034248-7F7B-12A7-7B2A-97CE7588C051}"/>
              </a:ext>
            </a:extLst>
          </p:cNvPr>
          <p:cNvPicPr>
            <a:picLocks noChangeAspect="1"/>
          </p:cNvPicPr>
          <p:nvPr/>
        </p:nvPicPr>
        <p:blipFill>
          <a:blip r:embed="rId3"/>
          <a:stretch>
            <a:fillRect/>
          </a:stretch>
        </p:blipFill>
        <p:spPr>
          <a:xfrm>
            <a:off x="23037" y="913945"/>
            <a:ext cx="4342515" cy="606260"/>
          </a:xfrm>
          <a:prstGeom prst="rect">
            <a:avLst/>
          </a:prstGeom>
        </p:spPr>
      </p:pic>
      <p:pic>
        <p:nvPicPr>
          <p:cNvPr id="6" name="Picture 5">
            <a:extLst>
              <a:ext uri="{FF2B5EF4-FFF2-40B4-BE49-F238E27FC236}">
                <a16:creationId xmlns:a16="http://schemas.microsoft.com/office/drawing/2014/main" id="{085696E3-A044-E0D0-72E7-11B9F2BF3ABD}"/>
              </a:ext>
            </a:extLst>
          </p:cNvPr>
          <p:cNvPicPr>
            <a:picLocks noChangeAspect="1"/>
          </p:cNvPicPr>
          <p:nvPr/>
        </p:nvPicPr>
        <p:blipFill>
          <a:blip r:embed="rId4"/>
          <a:stretch>
            <a:fillRect/>
          </a:stretch>
        </p:blipFill>
        <p:spPr>
          <a:xfrm>
            <a:off x="0" y="1507175"/>
            <a:ext cx="6840971" cy="6601668"/>
          </a:xfrm>
          <a:prstGeom prst="rect">
            <a:avLst/>
          </a:prstGeom>
        </p:spPr>
      </p:pic>
      <p:pic>
        <p:nvPicPr>
          <p:cNvPr id="11" name="Picture 10">
            <a:extLst>
              <a:ext uri="{FF2B5EF4-FFF2-40B4-BE49-F238E27FC236}">
                <a16:creationId xmlns:a16="http://schemas.microsoft.com/office/drawing/2014/main" id="{C469D78C-6447-9443-0A57-9203A9367DD2}"/>
              </a:ext>
            </a:extLst>
          </p:cNvPr>
          <p:cNvPicPr>
            <a:picLocks noChangeAspect="1"/>
          </p:cNvPicPr>
          <p:nvPr/>
        </p:nvPicPr>
        <p:blipFill>
          <a:blip r:embed="rId5"/>
          <a:stretch>
            <a:fillRect/>
          </a:stretch>
        </p:blipFill>
        <p:spPr>
          <a:xfrm>
            <a:off x="7098118" y="967639"/>
            <a:ext cx="6417159" cy="3724454"/>
          </a:xfrm>
          <a:prstGeom prst="rect">
            <a:avLst/>
          </a:prstGeom>
        </p:spPr>
      </p:pic>
      <p:pic>
        <p:nvPicPr>
          <p:cNvPr id="13" name="Picture 12">
            <a:extLst>
              <a:ext uri="{FF2B5EF4-FFF2-40B4-BE49-F238E27FC236}">
                <a16:creationId xmlns:a16="http://schemas.microsoft.com/office/drawing/2014/main" id="{6D35078C-B84A-51D2-9F9A-4DBDB31907E7}"/>
              </a:ext>
            </a:extLst>
          </p:cNvPr>
          <p:cNvPicPr>
            <a:picLocks noChangeAspect="1"/>
          </p:cNvPicPr>
          <p:nvPr/>
        </p:nvPicPr>
        <p:blipFill>
          <a:blip r:embed="rId6"/>
          <a:stretch>
            <a:fillRect/>
          </a:stretch>
        </p:blipFill>
        <p:spPr>
          <a:xfrm>
            <a:off x="7098117" y="4853174"/>
            <a:ext cx="6417159" cy="3255669"/>
          </a:xfrm>
          <a:prstGeom prst="rect">
            <a:avLst/>
          </a:prstGeom>
        </p:spPr>
      </p:pic>
      <p:pic>
        <p:nvPicPr>
          <p:cNvPr id="16" name="Picture 15">
            <a:extLst>
              <a:ext uri="{FF2B5EF4-FFF2-40B4-BE49-F238E27FC236}">
                <a16:creationId xmlns:a16="http://schemas.microsoft.com/office/drawing/2014/main" id="{17A37B40-6EB3-DD63-ADD6-C78B827FDDD3}"/>
              </a:ext>
            </a:extLst>
          </p:cNvPr>
          <p:cNvPicPr>
            <a:picLocks noChangeAspect="1"/>
          </p:cNvPicPr>
          <p:nvPr/>
        </p:nvPicPr>
        <p:blipFill>
          <a:blip r:embed="rId7"/>
          <a:stretch>
            <a:fillRect/>
          </a:stretch>
        </p:blipFill>
        <p:spPr>
          <a:xfrm>
            <a:off x="4642855" y="990179"/>
            <a:ext cx="2047875" cy="333375"/>
          </a:xfrm>
          <a:prstGeom prst="rect">
            <a:avLst/>
          </a:prstGeom>
        </p:spPr>
      </p:pic>
      <p:sp>
        <p:nvSpPr>
          <p:cNvPr id="17" name="Text 0">
            <a:extLst>
              <a:ext uri="{FF2B5EF4-FFF2-40B4-BE49-F238E27FC236}">
                <a16:creationId xmlns:a16="http://schemas.microsoft.com/office/drawing/2014/main" id="{9BF7AFD9-040A-C3BA-D444-775961496205}"/>
              </a:ext>
            </a:extLst>
          </p:cNvPr>
          <p:cNvSpPr/>
          <p:nvPr/>
        </p:nvSpPr>
        <p:spPr>
          <a:xfrm>
            <a:off x="418407" y="173765"/>
            <a:ext cx="13955515" cy="685800"/>
          </a:xfrm>
          <a:prstGeom prst="rect">
            <a:avLst/>
          </a:prstGeom>
          <a:noFill/>
          <a:ln/>
        </p:spPr>
        <p:txBody>
          <a:bodyPr wrap="none" lIns="0" tIns="0" rIns="0" bIns="0" rtlCol="0" anchor="t"/>
          <a:lstStyle/>
          <a:p>
            <a:pPr marL="0" indent="0">
              <a:lnSpc>
                <a:spcPts val="5400"/>
              </a:lnSpc>
              <a:buNone/>
            </a:pPr>
            <a:r>
              <a:rPr lang="en-US" sz="4300" b="1" dirty="0">
                <a:solidFill>
                  <a:srgbClr val="FFE14D"/>
                </a:solidFill>
                <a:latin typeface="Comfortaa" pitchFamily="34" charset="0"/>
                <a:ea typeface="Comfortaa" pitchFamily="34" charset="-122"/>
                <a:cs typeface="Comfortaa" pitchFamily="34" charset="-120"/>
              </a:rPr>
              <a:t>Exploratory Data Analysis (EDA) - Visualization</a:t>
            </a:r>
            <a:endParaRPr lang="en-US" sz="4300" dirty="0"/>
          </a:p>
        </p:txBody>
      </p:sp>
    </p:spTree>
    <p:extLst>
      <p:ext uri="{BB962C8B-B14F-4D97-AF65-F5344CB8AC3E}">
        <p14:creationId xmlns:p14="http://schemas.microsoft.com/office/powerpoint/2010/main" val="12250622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0">
            <a:extLst>
              <a:ext uri="{FF2B5EF4-FFF2-40B4-BE49-F238E27FC236}">
                <a16:creationId xmlns:a16="http://schemas.microsoft.com/office/drawing/2014/main" id="{A097E6B5-85B6-E6BB-6CD5-B1E602BDE107}"/>
              </a:ext>
            </a:extLst>
          </p:cNvPr>
          <p:cNvSpPr/>
          <p:nvPr/>
        </p:nvSpPr>
        <p:spPr>
          <a:xfrm>
            <a:off x="418407" y="363335"/>
            <a:ext cx="13955515" cy="685800"/>
          </a:xfrm>
          <a:prstGeom prst="rect">
            <a:avLst/>
          </a:prstGeom>
          <a:noFill/>
          <a:ln/>
        </p:spPr>
        <p:txBody>
          <a:bodyPr wrap="none" lIns="0" tIns="0" rIns="0" bIns="0" rtlCol="0" anchor="t"/>
          <a:lstStyle/>
          <a:p>
            <a:pPr marL="0" indent="0">
              <a:lnSpc>
                <a:spcPts val="5400"/>
              </a:lnSpc>
              <a:buNone/>
            </a:pPr>
            <a:r>
              <a:rPr lang="en-US" sz="4300" b="1" dirty="0">
                <a:solidFill>
                  <a:srgbClr val="FFE14D"/>
                </a:solidFill>
                <a:latin typeface="Comfortaa" pitchFamily="34" charset="0"/>
                <a:ea typeface="Comfortaa" pitchFamily="34" charset="-122"/>
                <a:cs typeface="Comfortaa" pitchFamily="34" charset="-120"/>
              </a:rPr>
              <a:t>Exploratory Data Analysis (EDA) - Visualization</a:t>
            </a:r>
            <a:endParaRPr lang="en-US" sz="4300" dirty="0"/>
          </a:p>
        </p:txBody>
      </p:sp>
      <p:sp>
        <p:nvSpPr>
          <p:cNvPr id="9" name="TextBox 8">
            <a:extLst>
              <a:ext uri="{FF2B5EF4-FFF2-40B4-BE49-F238E27FC236}">
                <a16:creationId xmlns:a16="http://schemas.microsoft.com/office/drawing/2014/main" id="{EEC0E699-9EB6-0364-6FF7-1C5A24CD46A3}"/>
              </a:ext>
            </a:extLst>
          </p:cNvPr>
          <p:cNvSpPr txBox="1"/>
          <p:nvPr/>
        </p:nvSpPr>
        <p:spPr>
          <a:xfrm>
            <a:off x="418407" y="1148576"/>
            <a:ext cx="2681632" cy="369332"/>
          </a:xfrm>
          <a:prstGeom prst="rect">
            <a:avLst/>
          </a:prstGeom>
          <a:noFill/>
        </p:spPr>
        <p:txBody>
          <a:bodyPr wrap="square" rtlCol="0">
            <a:spAutoFit/>
          </a:bodyPr>
          <a:lstStyle/>
          <a:p>
            <a:r>
              <a:rPr lang="en-IN" dirty="0">
                <a:solidFill>
                  <a:schemeClr val="bg1"/>
                </a:solidFill>
              </a:rPr>
              <a:t>Track Score Analysis</a:t>
            </a:r>
          </a:p>
        </p:txBody>
      </p:sp>
      <p:pic>
        <p:nvPicPr>
          <p:cNvPr id="1026" name="Picture 2">
            <a:extLst>
              <a:ext uri="{FF2B5EF4-FFF2-40B4-BE49-F238E27FC236}">
                <a16:creationId xmlns:a16="http://schemas.microsoft.com/office/drawing/2014/main" id="{476491F7-24DD-7440-20D4-3A0C727CB5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8408" y="1617349"/>
            <a:ext cx="4170526" cy="290603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54EBFDC8-29E3-3E44-64DA-03E1A7EF24B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84403" y="1617349"/>
            <a:ext cx="4170526" cy="290603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FC8C59E8-0707-B3DA-C1B8-E455B97AADC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50399" y="1617349"/>
            <a:ext cx="4170527" cy="290603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24A746C9-26AD-111F-9544-0A0F7C047694}"/>
              </a:ext>
            </a:extLst>
          </p:cNvPr>
          <p:cNvSpPr txBox="1"/>
          <p:nvPr/>
        </p:nvSpPr>
        <p:spPr>
          <a:xfrm>
            <a:off x="1162855" y="4722269"/>
            <a:ext cx="2681632" cy="369332"/>
          </a:xfrm>
          <a:prstGeom prst="rect">
            <a:avLst/>
          </a:prstGeom>
          <a:noFill/>
        </p:spPr>
        <p:txBody>
          <a:bodyPr wrap="square" rtlCol="0">
            <a:spAutoFit/>
          </a:bodyPr>
          <a:lstStyle/>
          <a:p>
            <a:r>
              <a:rPr lang="en-IN" dirty="0" err="1">
                <a:solidFill>
                  <a:schemeClr val="bg1"/>
                </a:solidFill>
              </a:rPr>
              <a:t>Avg</a:t>
            </a:r>
            <a:r>
              <a:rPr lang="en-IN" dirty="0">
                <a:solidFill>
                  <a:schemeClr val="bg1"/>
                </a:solidFill>
              </a:rPr>
              <a:t> Track Score</a:t>
            </a:r>
          </a:p>
        </p:txBody>
      </p:sp>
      <p:sp>
        <p:nvSpPr>
          <p:cNvPr id="3" name="TextBox 2">
            <a:extLst>
              <a:ext uri="{FF2B5EF4-FFF2-40B4-BE49-F238E27FC236}">
                <a16:creationId xmlns:a16="http://schemas.microsoft.com/office/drawing/2014/main" id="{2394F035-5F94-A927-A24D-9BD078362EE8}"/>
              </a:ext>
            </a:extLst>
          </p:cNvPr>
          <p:cNvSpPr txBox="1"/>
          <p:nvPr/>
        </p:nvSpPr>
        <p:spPr>
          <a:xfrm>
            <a:off x="5737316" y="4722269"/>
            <a:ext cx="2681632" cy="369332"/>
          </a:xfrm>
          <a:prstGeom prst="rect">
            <a:avLst/>
          </a:prstGeom>
          <a:noFill/>
        </p:spPr>
        <p:txBody>
          <a:bodyPr wrap="square" rtlCol="0">
            <a:spAutoFit/>
          </a:bodyPr>
          <a:lstStyle/>
          <a:p>
            <a:r>
              <a:rPr lang="en-IN" dirty="0">
                <a:solidFill>
                  <a:schemeClr val="bg1"/>
                </a:solidFill>
              </a:rPr>
              <a:t>Best Track Score</a:t>
            </a:r>
          </a:p>
        </p:txBody>
      </p:sp>
      <p:sp>
        <p:nvSpPr>
          <p:cNvPr id="4" name="TextBox 3">
            <a:extLst>
              <a:ext uri="{FF2B5EF4-FFF2-40B4-BE49-F238E27FC236}">
                <a16:creationId xmlns:a16="http://schemas.microsoft.com/office/drawing/2014/main" id="{61FE6A03-F95B-23F8-FDCC-AFD2AEB97BAA}"/>
              </a:ext>
            </a:extLst>
          </p:cNvPr>
          <p:cNvSpPr txBox="1"/>
          <p:nvPr/>
        </p:nvSpPr>
        <p:spPr>
          <a:xfrm>
            <a:off x="10311777" y="4722269"/>
            <a:ext cx="2681632" cy="369332"/>
          </a:xfrm>
          <a:prstGeom prst="rect">
            <a:avLst/>
          </a:prstGeom>
          <a:noFill/>
        </p:spPr>
        <p:txBody>
          <a:bodyPr wrap="square" rtlCol="0">
            <a:spAutoFit/>
          </a:bodyPr>
          <a:lstStyle/>
          <a:p>
            <a:r>
              <a:rPr lang="en-IN" dirty="0">
                <a:solidFill>
                  <a:schemeClr val="bg1"/>
                </a:solidFill>
              </a:rPr>
              <a:t>Worst Track Score</a:t>
            </a:r>
          </a:p>
        </p:txBody>
      </p:sp>
      <p:sp>
        <p:nvSpPr>
          <p:cNvPr id="6" name="TextBox 5">
            <a:extLst>
              <a:ext uri="{FF2B5EF4-FFF2-40B4-BE49-F238E27FC236}">
                <a16:creationId xmlns:a16="http://schemas.microsoft.com/office/drawing/2014/main" id="{2BECF689-92FD-BBB7-C892-328EDE0A4D4F}"/>
              </a:ext>
            </a:extLst>
          </p:cNvPr>
          <p:cNvSpPr txBox="1"/>
          <p:nvPr/>
        </p:nvSpPr>
        <p:spPr>
          <a:xfrm>
            <a:off x="5532193" y="6242919"/>
            <a:ext cx="2938126" cy="369332"/>
          </a:xfrm>
          <a:prstGeom prst="rect">
            <a:avLst/>
          </a:prstGeom>
          <a:noFill/>
        </p:spPr>
        <p:txBody>
          <a:bodyPr wrap="square" rtlCol="0">
            <a:spAutoFit/>
          </a:bodyPr>
          <a:lstStyle/>
          <a:p>
            <a:r>
              <a:rPr lang="en-IN" dirty="0">
                <a:solidFill>
                  <a:schemeClr val="bg1"/>
                </a:solidFill>
              </a:rPr>
              <a:t>Track Quality Improvement</a:t>
            </a:r>
          </a:p>
        </p:txBody>
      </p:sp>
    </p:spTree>
    <p:extLst>
      <p:ext uri="{BB962C8B-B14F-4D97-AF65-F5344CB8AC3E}">
        <p14:creationId xmlns:p14="http://schemas.microsoft.com/office/powerpoint/2010/main" val="14459500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A6D21D-5B77-B495-A38D-D749F498D9B8}"/>
            </a:ext>
          </a:extLst>
        </p:cNvPr>
        <p:cNvGrpSpPr/>
        <p:nvPr/>
      </p:nvGrpSpPr>
      <p:grpSpPr>
        <a:xfrm>
          <a:off x="0" y="0"/>
          <a:ext cx="0" cy="0"/>
          <a:chOff x="0" y="0"/>
          <a:chExt cx="0" cy="0"/>
        </a:xfrm>
      </p:grpSpPr>
      <p:sp>
        <p:nvSpPr>
          <p:cNvPr id="8" name="Text 0">
            <a:extLst>
              <a:ext uri="{FF2B5EF4-FFF2-40B4-BE49-F238E27FC236}">
                <a16:creationId xmlns:a16="http://schemas.microsoft.com/office/drawing/2014/main" id="{E5F9A48D-9801-CD2E-A49F-91175C6D6B53}"/>
              </a:ext>
            </a:extLst>
          </p:cNvPr>
          <p:cNvSpPr/>
          <p:nvPr/>
        </p:nvSpPr>
        <p:spPr>
          <a:xfrm>
            <a:off x="418407" y="363335"/>
            <a:ext cx="13955515" cy="685800"/>
          </a:xfrm>
          <a:prstGeom prst="rect">
            <a:avLst/>
          </a:prstGeom>
          <a:noFill/>
          <a:ln/>
        </p:spPr>
        <p:txBody>
          <a:bodyPr wrap="none" lIns="0" tIns="0" rIns="0" bIns="0" rtlCol="0" anchor="t"/>
          <a:lstStyle/>
          <a:p>
            <a:pPr marL="0" indent="0">
              <a:lnSpc>
                <a:spcPts val="5400"/>
              </a:lnSpc>
              <a:buNone/>
            </a:pPr>
            <a:r>
              <a:rPr lang="en-US" sz="4300" b="1" dirty="0">
                <a:solidFill>
                  <a:srgbClr val="FFE14D"/>
                </a:solidFill>
                <a:latin typeface="Comfortaa" pitchFamily="34" charset="0"/>
                <a:ea typeface="Comfortaa" pitchFamily="34" charset="-122"/>
                <a:cs typeface="Comfortaa" pitchFamily="34" charset="-120"/>
              </a:rPr>
              <a:t>Exploratory Data Analysis (EDA) - Visualization</a:t>
            </a:r>
            <a:endParaRPr lang="en-US" sz="4300" dirty="0"/>
          </a:p>
        </p:txBody>
      </p:sp>
      <p:sp>
        <p:nvSpPr>
          <p:cNvPr id="9" name="TextBox 8">
            <a:extLst>
              <a:ext uri="{FF2B5EF4-FFF2-40B4-BE49-F238E27FC236}">
                <a16:creationId xmlns:a16="http://schemas.microsoft.com/office/drawing/2014/main" id="{C900D203-5B1B-1880-5D7D-A8AB073DFCAF}"/>
              </a:ext>
            </a:extLst>
          </p:cNvPr>
          <p:cNvSpPr txBox="1"/>
          <p:nvPr/>
        </p:nvSpPr>
        <p:spPr>
          <a:xfrm>
            <a:off x="418407" y="1148576"/>
            <a:ext cx="2681632" cy="369332"/>
          </a:xfrm>
          <a:prstGeom prst="rect">
            <a:avLst/>
          </a:prstGeom>
          <a:noFill/>
        </p:spPr>
        <p:txBody>
          <a:bodyPr wrap="square" rtlCol="0">
            <a:spAutoFit/>
          </a:bodyPr>
          <a:lstStyle/>
          <a:p>
            <a:r>
              <a:rPr lang="en-IN" dirty="0">
                <a:solidFill>
                  <a:schemeClr val="bg1"/>
                </a:solidFill>
              </a:rPr>
              <a:t>Platform Popularity</a:t>
            </a:r>
          </a:p>
        </p:txBody>
      </p:sp>
      <p:pic>
        <p:nvPicPr>
          <p:cNvPr id="3" name="Picture 2" descr="A screenshot of a music chart&#10;&#10;Description automatically generated">
            <a:extLst>
              <a:ext uri="{FF2B5EF4-FFF2-40B4-BE49-F238E27FC236}">
                <a16:creationId xmlns:a16="http://schemas.microsoft.com/office/drawing/2014/main" id="{905C6310-99E7-32DF-0236-D01217DD6E91}"/>
              </a:ext>
            </a:extLst>
          </p:cNvPr>
          <p:cNvPicPr>
            <a:picLocks noChangeAspect="1"/>
          </p:cNvPicPr>
          <p:nvPr/>
        </p:nvPicPr>
        <p:blipFill>
          <a:blip r:embed="rId3"/>
          <a:stretch>
            <a:fillRect/>
          </a:stretch>
        </p:blipFill>
        <p:spPr>
          <a:xfrm>
            <a:off x="418407" y="2091082"/>
            <a:ext cx="6773334" cy="4989942"/>
          </a:xfrm>
          <a:prstGeom prst="rect">
            <a:avLst/>
          </a:prstGeom>
        </p:spPr>
      </p:pic>
      <p:pic>
        <p:nvPicPr>
          <p:cNvPr id="6" name="Picture 5" descr="A screenshot of a video&#10;&#10;Description automatically generated">
            <a:extLst>
              <a:ext uri="{FF2B5EF4-FFF2-40B4-BE49-F238E27FC236}">
                <a16:creationId xmlns:a16="http://schemas.microsoft.com/office/drawing/2014/main" id="{0092CE02-0F31-71F7-6A8E-7A28D280548E}"/>
              </a:ext>
            </a:extLst>
          </p:cNvPr>
          <p:cNvPicPr>
            <a:picLocks noChangeAspect="1"/>
          </p:cNvPicPr>
          <p:nvPr/>
        </p:nvPicPr>
        <p:blipFill>
          <a:blip r:embed="rId4"/>
          <a:stretch>
            <a:fillRect/>
          </a:stretch>
        </p:blipFill>
        <p:spPr>
          <a:xfrm>
            <a:off x="7438661" y="2091082"/>
            <a:ext cx="6560295" cy="4870665"/>
          </a:xfrm>
          <a:prstGeom prst="rect">
            <a:avLst/>
          </a:prstGeom>
        </p:spPr>
      </p:pic>
    </p:spTree>
    <p:extLst>
      <p:ext uri="{BB962C8B-B14F-4D97-AF65-F5344CB8AC3E}">
        <p14:creationId xmlns:p14="http://schemas.microsoft.com/office/powerpoint/2010/main" val="39779492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ADE793-131B-0C7A-41B0-1248AA5B52B1}"/>
            </a:ext>
          </a:extLst>
        </p:cNvPr>
        <p:cNvGrpSpPr/>
        <p:nvPr/>
      </p:nvGrpSpPr>
      <p:grpSpPr>
        <a:xfrm>
          <a:off x="0" y="0"/>
          <a:ext cx="0" cy="0"/>
          <a:chOff x="0" y="0"/>
          <a:chExt cx="0" cy="0"/>
        </a:xfrm>
      </p:grpSpPr>
      <p:sp>
        <p:nvSpPr>
          <p:cNvPr id="8" name="Text 0">
            <a:extLst>
              <a:ext uri="{FF2B5EF4-FFF2-40B4-BE49-F238E27FC236}">
                <a16:creationId xmlns:a16="http://schemas.microsoft.com/office/drawing/2014/main" id="{93C16663-C8C2-C4AB-A3F8-72F07A9AA58E}"/>
              </a:ext>
            </a:extLst>
          </p:cNvPr>
          <p:cNvSpPr/>
          <p:nvPr/>
        </p:nvSpPr>
        <p:spPr>
          <a:xfrm>
            <a:off x="418407" y="363335"/>
            <a:ext cx="13955515" cy="685800"/>
          </a:xfrm>
          <a:prstGeom prst="rect">
            <a:avLst/>
          </a:prstGeom>
          <a:noFill/>
          <a:ln/>
        </p:spPr>
        <p:txBody>
          <a:bodyPr wrap="none" lIns="0" tIns="0" rIns="0" bIns="0" rtlCol="0" anchor="t"/>
          <a:lstStyle/>
          <a:p>
            <a:pPr marL="0" indent="0">
              <a:lnSpc>
                <a:spcPts val="5400"/>
              </a:lnSpc>
              <a:buNone/>
            </a:pPr>
            <a:r>
              <a:rPr lang="en-US" sz="4300" b="1" dirty="0">
                <a:solidFill>
                  <a:srgbClr val="FFE14D"/>
                </a:solidFill>
                <a:latin typeface="Comfortaa" pitchFamily="34" charset="0"/>
                <a:ea typeface="Comfortaa" pitchFamily="34" charset="-122"/>
                <a:cs typeface="Comfortaa" pitchFamily="34" charset="-120"/>
              </a:rPr>
              <a:t>Exploratory Data Analysis (EDA) - Visualization</a:t>
            </a:r>
            <a:endParaRPr lang="en-US" sz="4300" dirty="0"/>
          </a:p>
        </p:txBody>
      </p:sp>
      <p:sp>
        <p:nvSpPr>
          <p:cNvPr id="9" name="TextBox 8">
            <a:extLst>
              <a:ext uri="{FF2B5EF4-FFF2-40B4-BE49-F238E27FC236}">
                <a16:creationId xmlns:a16="http://schemas.microsoft.com/office/drawing/2014/main" id="{BF64A14C-8DC5-2E43-DD59-2E895BF7E4F3}"/>
              </a:ext>
            </a:extLst>
          </p:cNvPr>
          <p:cNvSpPr txBox="1"/>
          <p:nvPr/>
        </p:nvSpPr>
        <p:spPr>
          <a:xfrm>
            <a:off x="418407" y="1148576"/>
            <a:ext cx="2681632" cy="369332"/>
          </a:xfrm>
          <a:prstGeom prst="rect">
            <a:avLst/>
          </a:prstGeom>
          <a:noFill/>
        </p:spPr>
        <p:txBody>
          <a:bodyPr wrap="square" rtlCol="0">
            <a:spAutoFit/>
          </a:bodyPr>
          <a:lstStyle/>
          <a:p>
            <a:r>
              <a:rPr lang="en-IN" dirty="0">
                <a:solidFill>
                  <a:schemeClr val="bg1"/>
                </a:solidFill>
              </a:rPr>
              <a:t>Platform Popularity</a:t>
            </a:r>
          </a:p>
        </p:txBody>
      </p:sp>
      <p:pic>
        <p:nvPicPr>
          <p:cNvPr id="4" name="Picture 3" descr="A screenshot of a music chart&#10;&#10;Description automatically generated">
            <a:extLst>
              <a:ext uri="{FF2B5EF4-FFF2-40B4-BE49-F238E27FC236}">
                <a16:creationId xmlns:a16="http://schemas.microsoft.com/office/drawing/2014/main" id="{099F1299-7DE2-E133-5548-72EBEC2E18FE}"/>
              </a:ext>
            </a:extLst>
          </p:cNvPr>
          <p:cNvPicPr>
            <a:picLocks noChangeAspect="1"/>
          </p:cNvPicPr>
          <p:nvPr/>
        </p:nvPicPr>
        <p:blipFill>
          <a:blip r:embed="rId3"/>
          <a:stretch>
            <a:fillRect/>
          </a:stretch>
        </p:blipFill>
        <p:spPr>
          <a:xfrm>
            <a:off x="418407" y="1782233"/>
            <a:ext cx="6985000" cy="5715000"/>
          </a:xfrm>
          <a:prstGeom prst="rect">
            <a:avLst/>
          </a:prstGeom>
        </p:spPr>
      </p:pic>
      <p:pic>
        <p:nvPicPr>
          <p:cNvPr id="7" name="Picture 6" descr="A screenshot of a music chart&#10;&#10;Description automatically generated">
            <a:extLst>
              <a:ext uri="{FF2B5EF4-FFF2-40B4-BE49-F238E27FC236}">
                <a16:creationId xmlns:a16="http://schemas.microsoft.com/office/drawing/2014/main" id="{54AA0D99-1B34-3AA7-523D-292DA74FAD68}"/>
              </a:ext>
            </a:extLst>
          </p:cNvPr>
          <p:cNvPicPr>
            <a:picLocks noChangeAspect="1"/>
          </p:cNvPicPr>
          <p:nvPr/>
        </p:nvPicPr>
        <p:blipFill>
          <a:blip r:embed="rId4"/>
          <a:stretch>
            <a:fillRect/>
          </a:stretch>
        </p:blipFill>
        <p:spPr>
          <a:xfrm>
            <a:off x="7645400" y="1782233"/>
            <a:ext cx="6728522" cy="5715000"/>
          </a:xfrm>
          <a:prstGeom prst="rect">
            <a:avLst/>
          </a:prstGeom>
        </p:spPr>
      </p:pic>
    </p:spTree>
    <p:extLst>
      <p:ext uri="{BB962C8B-B14F-4D97-AF65-F5344CB8AC3E}">
        <p14:creationId xmlns:p14="http://schemas.microsoft.com/office/powerpoint/2010/main" val="17175127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EEA599-9D78-204D-AA7A-E09EE2519EE3}"/>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A20F7C72-DE1A-2BA1-9803-B56538A71AE6}"/>
              </a:ext>
            </a:extLst>
          </p:cNvPr>
          <p:cNvPicPr>
            <a:picLocks noChangeAspect="1"/>
          </p:cNvPicPr>
          <p:nvPr/>
        </p:nvPicPr>
        <p:blipFill>
          <a:blip r:embed="rId3"/>
          <a:stretch>
            <a:fillRect/>
          </a:stretch>
        </p:blipFill>
        <p:spPr>
          <a:xfrm>
            <a:off x="90071" y="1721155"/>
            <a:ext cx="7840169" cy="4336726"/>
          </a:xfrm>
          <a:prstGeom prst="rect">
            <a:avLst/>
          </a:prstGeom>
        </p:spPr>
      </p:pic>
      <p:pic>
        <p:nvPicPr>
          <p:cNvPr id="4098" name="Picture 2">
            <a:extLst>
              <a:ext uri="{FF2B5EF4-FFF2-40B4-BE49-F238E27FC236}">
                <a16:creationId xmlns:a16="http://schemas.microsoft.com/office/drawing/2014/main" id="{55A6CDD6-59AA-02A8-1BB4-104812E57CC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15554" y="1838557"/>
            <a:ext cx="6702973" cy="4101922"/>
          </a:xfrm>
          <a:prstGeom prst="rect">
            <a:avLst/>
          </a:prstGeom>
          <a:noFill/>
          <a:extLst>
            <a:ext uri="{909E8E84-426E-40DD-AFC4-6F175D3DCCD1}">
              <a14:hiddenFill xmlns:a14="http://schemas.microsoft.com/office/drawing/2010/main">
                <a:solidFill>
                  <a:srgbClr val="FFFFFF"/>
                </a:solidFill>
              </a14:hiddenFill>
            </a:ext>
          </a:extLst>
        </p:spPr>
      </p:pic>
      <p:sp>
        <p:nvSpPr>
          <p:cNvPr id="8" name="Text 0">
            <a:extLst>
              <a:ext uri="{FF2B5EF4-FFF2-40B4-BE49-F238E27FC236}">
                <a16:creationId xmlns:a16="http://schemas.microsoft.com/office/drawing/2014/main" id="{2B5EDB3D-1A90-CB4F-A9B9-19CB359446EE}"/>
              </a:ext>
            </a:extLst>
          </p:cNvPr>
          <p:cNvSpPr/>
          <p:nvPr/>
        </p:nvSpPr>
        <p:spPr>
          <a:xfrm>
            <a:off x="418407" y="363335"/>
            <a:ext cx="13955515" cy="685800"/>
          </a:xfrm>
          <a:prstGeom prst="rect">
            <a:avLst/>
          </a:prstGeom>
          <a:noFill/>
          <a:ln/>
        </p:spPr>
        <p:txBody>
          <a:bodyPr wrap="none" lIns="0" tIns="0" rIns="0" bIns="0" rtlCol="0" anchor="t"/>
          <a:lstStyle/>
          <a:p>
            <a:pPr marL="0" indent="0">
              <a:lnSpc>
                <a:spcPts val="5400"/>
              </a:lnSpc>
              <a:buNone/>
            </a:pPr>
            <a:r>
              <a:rPr lang="en-US" sz="4300" b="1" dirty="0">
                <a:solidFill>
                  <a:srgbClr val="FFE14D"/>
                </a:solidFill>
                <a:latin typeface="Comfortaa" pitchFamily="34" charset="0"/>
                <a:ea typeface="Comfortaa" pitchFamily="34" charset="-122"/>
                <a:cs typeface="Comfortaa" pitchFamily="34" charset="-120"/>
              </a:rPr>
              <a:t>Exploratory Data Analysis (EDA) - Visualization</a:t>
            </a:r>
            <a:endParaRPr lang="en-US" sz="4300" dirty="0"/>
          </a:p>
        </p:txBody>
      </p:sp>
      <p:sp>
        <p:nvSpPr>
          <p:cNvPr id="9" name="TextBox 8">
            <a:extLst>
              <a:ext uri="{FF2B5EF4-FFF2-40B4-BE49-F238E27FC236}">
                <a16:creationId xmlns:a16="http://schemas.microsoft.com/office/drawing/2014/main" id="{0115CC6B-6555-3C0B-7CFE-52BA6E1468D3}"/>
              </a:ext>
            </a:extLst>
          </p:cNvPr>
          <p:cNvSpPr txBox="1"/>
          <p:nvPr/>
        </p:nvSpPr>
        <p:spPr>
          <a:xfrm>
            <a:off x="418407" y="1148576"/>
            <a:ext cx="2681632" cy="369332"/>
          </a:xfrm>
          <a:prstGeom prst="rect">
            <a:avLst/>
          </a:prstGeom>
          <a:noFill/>
        </p:spPr>
        <p:txBody>
          <a:bodyPr wrap="square" rtlCol="0">
            <a:spAutoFit/>
          </a:bodyPr>
          <a:lstStyle/>
          <a:p>
            <a:r>
              <a:rPr lang="en-IN" dirty="0">
                <a:solidFill>
                  <a:schemeClr val="bg1"/>
                </a:solidFill>
              </a:rPr>
              <a:t>Group By Analysis by year</a:t>
            </a:r>
          </a:p>
        </p:txBody>
      </p:sp>
    </p:spTree>
    <p:extLst>
      <p:ext uri="{BB962C8B-B14F-4D97-AF65-F5344CB8AC3E}">
        <p14:creationId xmlns:p14="http://schemas.microsoft.com/office/powerpoint/2010/main" val="27796168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8CE6FD-8820-66F3-1DB6-443028A859B8}"/>
            </a:ext>
          </a:extLst>
        </p:cNvPr>
        <p:cNvGrpSpPr/>
        <p:nvPr/>
      </p:nvGrpSpPr>
      <p:grpSpPr>
        <a:xfrm>
          <a:off x="0" y="0"/>
          <a:ext cx="0" cy="0"/>
          <a:chOff x="0" y="0"/>
          <a:chExt cx="0" cy="0"/>
        </a:xfrm>
      </p:grpSpPr>
      <p:sp>
        <p:nvSpPr>
          <p:cNvPr id="8" name="Text 0">
            <a:extLst>
              <a:ext uri="{FF2B5EF4-FFF2-40B4-BE49-F238E27FC236}">
                <a16:creationId xmlns:a16="http://schemas.microsoft.com/office/drawing/2014/main" id="{84669A47-95B3-1314-7101-12D09828849A}"/>
              </a:ext>
            </a:extLst>
          </p:cNvPr>
          <p:cNvSpPr/>
          <p:nvPr/>
        </p:nvSpPr>
        <p:spPr>
          <a:xfrm>
            <a:off x="418407" y="363335"/>
            <a:ext cx="13955515" cy="685800"/>
          </a:xfrm>
          <a:prstGeom prst="rect">
            <a:avLst/>
          </a:prstGeom>
          <a:noFill/>
          <a:ln/>
        </p:spPr>
        <p:txBody>
          <a:bodyPr wrap="none" lIns="0" tIns="0" rIns="0" bIns="0" rtlCol="0" anchor="t"/>
          <a:lstStyle/>
          <a:p>
            <a:pPr marL="0" indent="0">
              <a:lnSpc>
                <a:spcPts val="5400"/>
              </a:lnSpc>
              <a:buNone/>
            </a:pPr>
            <a:r>
              <a:rPr lang="en-US" sz="4300" b="1" dirty="0">
                <a:solidFill>
                  <a:srgbClr val="FFE14D"/>
                </a:solidFill>
                <a:latin typeface="Comfortaa" pitchFamily="34" charset="0"/>
                <a:ea typeface="Comfortaa" pitchFamily="34" charset="-122"/>
                <a:cs typeface="Comfortaa" pitchFamily="34" charset="-120"/>
              </a:rPr>
              <a:t>Exploratory Data Analysis (EDA) - Visualization</a:t>
            </a:r>
            <a:endParaRPr lang="en-US" sz="4300" dirty="0"/>
          </a:p>
        </p:txBody>
      </p:sp>
      <p:sp>
        <p:nvSpPr>
          <p:cNvPr id="9" name="TextBox 8">
            <a:extLst>
              <a:ext uri="{FF2B5EF4-FFF2-40B4-BE49-F238E27FC236}">
                <a16:creationId xmlns:a16="http://schemas.microsoft.com/office/drawing/2014/main" id="{BF176416-36B9-DC10-CC24-97087C4D364E}"/>
              </a:ext>
            </a:extLst>
          </p:cNvPr>
          <p:cNvSpPr txBox="1"/>
          <p:nvPr/>
        </p:nvSpPr>
        <p:spPr>
          <a:xfrm>
            <a:off x="418407" y="1148576"/>
            <a:ext cx="2681632" cy="369332"/>
          </a:xfrm>
          <a:prstGeom prst="rect">
            <a:avLst/>
          </a:prstGeom>
          <a:noFill/>
        </p:spPr>
        <p:txBody>
          <a:bodyPr wrap="square" rtlCol="0">
            <a:spAutoFit/>
          </a:bodyPr>
          <a:lstStyle/>
          <a:p>
            <a:r>
              <a:rPr lang="en-IN" dirty="0">
                <a:solidFill>
                  <a:schemeClr val="bg1"/>
                </a:solidFill>
              </a:rPr>
              <a:t>Group By Analysis By Artist</a:t>
            </a:r>
          </a:p>
        </p:txBody>
      </p:sp>
      <p:pic>
        <p:nvPicPr>
          <p:cNvPr id="6" name="Picture 5" descr="A graph of a number of people&#10;&#10;Description automatically generated with medium confidence">
            <a:extLst>
              <a:ext uri="{FF2B5EF4-FFF2-40B4-BE49-F238E27FC236}">
                <a16:creationId xmlns:a16="http://schemas.microsoft.com/office/drawing/2014/main" id="{5B58AD93-5073-EAF7-07E0-75105EEAA072}"/>
              </a:ext>
            </a:extLst>
          </p:cNvPr>
          <p:cNvPicPr>
            <a:picLocks noChangeAspect="1"/>
          </p:cNvPicPr>
          <p:nvPr/>
        </p:nvPicPr>
        <p:blipFill>
          <a:blip r:embed="rId3"/>
          <a:stretch>
            <a:fillRect/>
          </a:stretch>
        </p:blipFill>
        <p:spPr>
          <a:xfrm>
            <a:off x="418407" y="1968500"/>
            <a:ext cx="6808587" cy="5570662"/>
          </a:xfrm>
          <a:prstGeom prst="rect">
            <a:avLst/>
          </a:prstGeom>
        </p:spPr>
      </p:pic>
      <p:pic>
        <p:nvPicPr>
          <p:cNvPr id="10" name="Picture 9" descr="A blue and white graph with text&#10;&#10;Description automatically generated">
            <a:extLst>
              <a:ext uri="{FF2B5EF4-FFF2-40B4-BE49-F238E27FC236}">
                <a16:creationId xmlns:a16="http://schemas.microsoft.com/office/drawing/2014/main" id="{E29346CC-5FEC-0BB3-AD94-CFC08B5B94A6}"/>
              </a:ext>
            </a:extLst>
          </p:cNvPr>
          <p:cNvPicPr>
            <a:picLocks noChangeAspect="1"/>
          </p:cNvPicPr>
          <p:nvPr/>
        </p:nvPicPr>
        <p:blipFill>
          <a:blip r:embed="rId4"/>
          <a:stretch>
            <a:fillRect/>
          </a:stretch>
        </p:blipFill>
        <p:spPr>
          <a:xfrm>
            <a:off x="7579819" y="1968500"/>
            <a:ext cx="6808588" cy="5570663"/>
          </a:xfrm>
          <a:prstGeom prst="rect">
            <a:avLst/>
          </a:prstGeom>
        </p:spPr>
      </p:pic>
    </p:spTree>
    <p:extLst>
      <p:ext uri="{BB962C8B-B14F-4D97-AF65-F5344CB8AC3E}">
        <p14:creationId xmlns:p14="http://schemas.microsoft.com/office/powerpoint/2010/main" val="27367209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7398652" y="187497"/>
            <a:ext cx="5486400" cy="685800"/>
          </a:xfrm>
          <a:prstGeom prst="rect">
            <a:avLst/>
          </a:prstGeom>
          <a:noFill/>
          <a:ln/>
        </p:spPr>
        <p:txBody>
          <a:bodyPr wrap="none" lIns="0" tIns="0" rIns="0" bIns="0" rtlCol="0" anchor="t"/>
          <a:lstStyle/>
          <a:p>
            <a:pPr lvl="0">
              <a:lnSpc>
                <a:spcPct val="107000"/>
              </a:lnSpc>
              <a:spcAft>
                <a:spcPts val="800"/>
              </a:spcAft>
              <a:tabLst>
                <a:tab pos="457200" algn="l"/>
              </a:tabLst>
            </a:pPr>
            <a:r>
              <a:rPr lang="en-IN" sz="4300" b="1" dirty="0">
                <a:solidFill>
                  <a:srgbClr val="FFE14D"/>
                </a:solidFill>
                <a:latin typeface="Comfortaa" pitchFamily="34" charset="0"/>
              </a:rPr>
              <a:t>Dataset Selection</a:t>
            </a:r>
          </a:p>
        </p:txBody>
      </p:sp>
      <p:sp>
        <p:nvSpPr>
          <p:cNvPr id="4" name="Text 1"/>
          <p:cNvSpPr/>
          <p:nvPr/>
        </p:nvSpPr>
        <p:spPr>
          <a:xfrm>
            <a:off x="5737120" y="1230117"/>
            <a:ext cx="8581046" cy="2469979"/>
          </a:xfrm>
          <a:prstGeom prst="rect">
            <a:avLst/>
          </a:prstGeom>
          <a:noFill/>
          <a:ln/>
        </p:spPr>
        <p:txBody>
          <a:bodyPr wrap="square" lIns="0" tIns="0" rIns="0" bIns="0" rtlCol="0" anchor="t"/>
          <a:lstStyle/>
          <a:p>
            <a:pPr marL="0" indent="0">
              <a:lnSpc>
                <a:spcPts val="3100"/>
              </a:lnSpc>
              <a:buNone/>
            </a:pPr>
            <a:r>
              <a:rPr lang="en-US" sz="1600" b="1" u="sng" dirty="0">
                <a:solidFill>
                  <a:schemeClr val="bg1"/>
                </a:solidFill>
                <a:latin typeface="Verdana" panose="020B0604030504040204" pitchFamily="34" charset="0"/>
                <a:ea typeface="Verdana" panose="020B0604030504040204" pitchFamily="34" charset="0"/>
              </a:rPr>
              <a:t>Reason for choosing this dataset</a:t>
            </a:r>
            <a:r>
              <a:rPr lang="en-US" sz="1600" dirty="0">
                <a:solidFill>
                  <a:schemeClr val="bg1"/>
                </a:solidFill>
                <a:latin typeface="Verdana" panose="020B0604030504040204" pitchFamily="34" charset="0"/>
                <a:ea typeface="Verdana" panose="020B0604030504040204" pitchFamily="34" charset="0"/>
              </a:rPr>
              <a:t>: We scanned Kaggle and several other platforms to find a dataset that meets our objectives. The chosen dataset was agreed upon by all project members and possesses the necessary complexity, making it more realistic for our needs. This includes handling scenarios with missing values, sorting through relevant and irrelevant data, managing different data types, and addressing inconsistencies in the format.</a:t>
            </a:r>
          </a:p>
          <a:p>
            <a:pPr marL="0" indent="0">
              <a:lnSpc>
                <a:spcPts val="3100"/>
              </a:lnSpc>
              <a:buNone/>
            </a:pPr>
            <a:endParaRPr lang="en-US" sz="1600" dirty="0">
              <a:solidFill>
                <a:schemeClr val="bg1"/>
              </a:solidFill>
              <a:latin typeface="Verdana" panose="020B0604030504040204" pitchFamily="34" charset="0"/>
              <a:ea typeface="Verdana" panose="020B0604030504040204" pitchFamily="34" charset="0"/>
            </a:endParaRPr>
          </a:p>
          <a:p>
            <a:pPr marL="0" indent="0">
              <a:lnSpc>
                <a:spcPts val="3100"/>
              </a:lnSpc>
              <a:buNone/>
            </a:pPr>
            <a:r>
              <a:rPr lang="en-US" sz="1600" dirty="0">
                <a:solidFill>
                  <a:schemeClr val="bg1"/>
                </a:solidFill>
                <a:latin typeface="Verdana" panose="020B0604030504040204" pitchFamily="34" charset="0"/>
                <a:ea typeface="Verdana" panose="020B0604030504040204" pitchFamily="34" charset="0"/>
              </a:rPr>
              <a:t>The dataset is consists of </a:t>
            </a:r>
            <a:r>
              <a:rPr lang="en-US" sz="1600" b="1" dirty="0">
                <a:solidFill>
                  <a:srgbClr val="92D050"/>
                </a:solidFill>
                <a:latin typeface="Verdana" panose="020B0604030504040204" pitchFamily="34" charset="0"/>
                <a:ea typeface="Verdana" panose="020B0604030504040204" pitchFamily="34" charset="0"/>
              </a:rPr>
              <a:t>29 columns and 4599 rows </a:t>
            </a:r>
            <a:r>
              <a:rPr lang="en-US" sz="1600" dirty="0">
                <a:solidFill>
                  <a:schemeClr val="bg1"/>
                </a:solidFill>
                <a:latin typeface="Verdana" panose="020B0604030504040204" pitchFamily="34" charset="0"/>
                <a:ea typeface="Verdana" panose="020B0604030504040204" pitchFamily="34" charset="0"/>
              </a:rPr>
              <a:t>with diverse information :</a:t>
            </a:r>
          </a:p>
          <a:p>
            <a:pPr marL="0" indent="0">
              <a:lnSpc>
                <a:spcPts val="3100"/>
              </a:lnSpc>
              <a:buNone/>
            </a:pPr>
            <a:endParaRPr lang="en-US" sz="1400" dirty="0">
              <a:solidFill>
                <a:srgbClr val="D7D4CC"/>
              </a:solidFill>
              <a:latin typeface="Verdana" panose="020B0604030504040204" pitchFamily="34" charset="0"/>
              <a:ea typeface="Verdana" panose="020B0604030504040204" pitchFamily="34" charset="0"/>
            </a:endParaRPr>
          </a:p>
        </p:txBody>
      </p:sp>
      <p:sp>
        <p:nvSpPr>
          <p:cNvPr id="17" name="TextBox 16">
            <a:extLst>
              <a:ext uri="{FF2B5EF4-FFF2-40B4-BE49-F238E27FC236}">
                <a16:creationId xmlns:a16="http://schemas.microsoft.com/office/drawing/2014/main" id="{AEDB868B-8772-EA2F-06D3-E719331840CC}"/>
              </a:ext>
            </a:extLst>
          </p:cNvPr>
          <p:cNvSpPr txBox="1"/>
          <p:nvPr/>
        </p:nvSpPr>
        <p:spPr>
          <a:xfrm>
            <a:off x="6372740" y="4718116"/>
            <a:ext cx="3769112" cy="3323987"/>
          </a:xfrm>
          <a:prstGeom prst="rect">
            <a:avLst/>
          </a:prstGeom>
          <a:noFill/>
        </p:spPr>
        <p:txBody>
          <a:bodyPr wrap="square" rtlCol="0">
            <a:spAutoFit/>
          </a:bodyPr>
          <a:lstStyle/>
          <a:p>
            <a:pPr marL="342900" indent="-342900" algn="l">
              <a:buFont typeface="+mj-lt"/>
              <a:buAutoNum type="arabicPeriod"/>
            </a:pPr>
            <a:r>
              <a:rPr lang="en-IN" sz="1400" i="0" dirty="0">
                <a:solidFill>
                  <a:schemeClr val="bg1"/>
                </a:solidFill>
                <a:effectLst/>
                <a:latin typeface="Verdana" panose="020B0604030504040204" pitchFamily="34" charset="0"/>
                <a:ea typeface="Verdana" panose="020B0604030504040204" pitchFamily="34" charset="0"/>
              </a:rPr>
              <a:t>🎵 Track</a:t>
            </a:r>
          </a:p>
          <a:p>
            <a:pPr marL="342900" indent="-342900" algn="l">
              <a:buFont typeface="+mj-lt"/>
              <a:buAutoNum type="arabicPeriod"/>
            </a:pPr>
            <a:r>
              <a:rPr lang="en-IN" sz="1400" i="0" dirty="0">
                <a:solidFill>
                  <a:schemeClr val="bg1"/>
                </a:solidFill>
                <a:effectLst/>
                <a:latin typeface="Verdana" panose="020B0604030504040204" pitchFamily="34" charset="0"/>
                <a:ea typeface="Verdana" panose="020B0604030504040204" pitchFamily="34" charset="0"/>
              </a:rPr>
              <a:t>📀 Album Name</a:t>
            </a:r>
          </a:p>
          <a:p>
            <a:pPr marL="342900" indent="-342900" algn="l">
              <a:buFont typeface="+mj-lt"/>
              <a:buAutoNum type="arabicPeriod"/>
            </a:pPr>
            <a:r>
              <a:rPr lang="en-IN" sz="1400" i="0" dirty="0">
                <a:solidFill>
                  <a:schemeClr val="bg1"/>
                </a:solidFill>
                <a:effectLst/>
                <a:latin typeface="Verdana" panose="020B0604030504040204" pitchFamily="34" charset="0"/>
                <a:ea typeface="Verdana" panose="020B0604030504040204" pitchFamily="34" charset="0"/>
              </a:rPr>
              <a:t>🎤 Artist</a:t>
            </a:r>
          </a:p>
          <a:p>
            <a:pPr marL="342900" indent="-342900" algn="l">
              <a:buFont typeface="+mj-lt"/>
              <a:buAutoNum type="arabicPeriod"/>
            </a:pPr>
            <a:r>
              <a:rPr lang="en-IN" sz="1400" i="0" dirty="0">
                <a:solidFill>
                  <a:schemeClr val="bg1"/>
                </a:solidFill>
                <a:effectLst/>
                <a:latin typeface="Verdana" panose="020B0604030504040204" pitchFamily="34" charset="0"/>
                <a:ea typeface="Verdana" panose="020B0604030504040204" pitchFamily="34" charset="0"/>
              </a:rPr>
              <a:t>📅 Release Date</a:t>
            </a:r>
          </a:p>
          <a:p>
            <a:pPr marL="342900" indent="-342900" algn="l">
              <a:buFont typeface="+mj-lt"/>
              <a:buAutoNum type="arabicPeriod"/>
            </a:pPr>
            <a:r>
              <a:rPr lang="en-IN" sz="1400" i="0" dirty="0">
                <a:solidFill>
                  <a:schemeClr val="bg1"/>
                </a:solidFill>
                <a:effectLst/>
                <a:latin typeface="Verdana" panose="020B0604030504040204" pitchFamily="34" charset="0"/>
                <a:ea typeface="Verdana" panose="020B0604030504040204" pitchFamily="34" charset="0"/>
              </a:rPr>
              <a:t>🔢 ISRC</a:t>
            </a:r>
          </a:p>
          <a:p>
            <a:pPr marL="342900" indent="-342900" algn="l">
              <a:buFont typeface="+mj-lt"/>
              <a:buAutoNum type="arabicPeriod"/>
            </a:pPr>
            <a:r>
              <a:rPr lang="en-IN" sz="1400" i="0" dirty="0">
                <a:solidFill>
                  <a:schemeClr val="bg1"/>
                </a:solidFill>
                <a:effectLst/>
                <a:latin typeface="Verdana" panose="020B0604030504040204" pitchFamily="34" charset="0"/>
                <a:ea typeface="Verdana" panose="020B0604030504040204" pitchFamily="34" charset="0"/>
              </a:rPr>
              <a:t>📈 All Time Rank</a:t>
            </a:r>
          </a:p>
          <a:p>
            <a:pPr marL="342900" indent="-342900" algn="l">
              <a:buFont typeface="+mj-lt"/>
              <a:buAutoNum type="arabicPeriod"/>
            </a:pPr>
            <a:r>
              <a:rPr lang="en-IN" sz="1400" i="0" dirty="0">
                <a:solidFill>
                  <a:schemeClr val="bg1"/>
                </a:solidFill>
                <a:effectLst/>
                <a:latin typeface="Verdana" panose="020B0604030504040204" pitchFamily="34" charset="0"/>
                <a:ea typeface="Verdana" panose="020B0604030504040204" pitchFamily="34" charset="0"/>
              </a:rPr>
              <a:t>⭐ Track Score</a:t>
            </a:r>
          </a:p>
          <a:p>
            <a:pPr marL="342900" indent="-342900" algn="l">
              <a:buFont typeface="+mj-lt"/>
              <a:buAutoNum type="arabicPeriod"/>
            </a:pPr>
            <a:r>
              <a:rPr lang="en-IN" sz="1400" i="0" dirty="0">
                <a:solidFill>
                  <a:schemeClr val="bg1"/>
                </a:solidFill>
                <a:effectLst/>
                <a:latin typeface="Verdana" panose="020B0604030504040204" pitchFamily="34" charset="0"/>
                <a:ea typeface="Verdana" panose="020B0604030504040204" pitchFamily="34" charset="0"/>
              </a:rPr>
              <a:t>🎧 Spotify Streams</a:t>
            </a:r>
          </a:p>
          <a:p>
            <a:pPr marL="342900" indent="-342900" algn="l">
              <a:buFont typeface="+mj-lt"/>
              <a:buAutoNum type="arabicPeriod"/>
            </a:pPr>
            <a:r>
              <a:rPr lang="en-IN" sz="1400" i="0" dirty="0">
                <a:solidFill>
                  <a:schemeClr val="bg1"/>
                </a:solidFill>
                <a:effectLst/>
                <a:latin typeface="Verdana" panose="020B0604030504040204" pitchFamily="34" charset="0"/>
                <a:ea typeface="Verdana" panose="020B0604030504040204" pitchFamily="34" charset="0"/>
              </a:rPr>
              <a:t>📋 Spotify Playlist Count</a:t>
            </a:r>
          </a:p>
          <a:p>
            <a:pPr marL="342900" indent="-342900" algn="l">
              <a:buFont typeface="+mj-lt"/>
              <a:buAutoNum type="arabicPeriod"/>
            </a:pPr>
            <a:r>
              <a:rPr lang="en-IN" sz="1400" i="0" dirty="0">
                <a:solidFill>
                  <a:schemeClr val="bg1"/>
                </a:solidFill>
                <a:effectLst/>
                <a:latin typeface="Verdana" panose="020B0604030504040204" pitchFamily="34" charset="0"/>
                <a:ea typeface="Verdana" panose="020B0604030504040204" pitchFamily="34" charset="0"/>
              </a:rPr>
              <a:t>🌐 Spotify Playlist Reach</a:t>
            </a:r>
          </a:p>
          <a:p>
            <a:pPr marL="342900" indent="-342900" algn="l">
              <a:buFont typeface="+mj-lt"/>
              <a:buAutoNum type="arabicPeriod"/>
            </a:pPr>
            <a:r>
              <a:rPr lang="en-IN" sz="1400" i="0" dirty="0">
                <a:solidFill>
                  <a:schemeClr val="bg1"/>
                </a:solidFill>
                <a:effectLst/>
                <a:latin typeface="Verdana" panose="020B0604030504040204" pitchFamily="34" charset="0"/>
                <a:ea typeface="Verdana" panose="020B0604030504040204" pitchFamily="34" charset="0"/>
              </a:rPr>
              <a:t>🎼 Spotify Popularity</a:t>
            </a:r>
          </a:p>
          <a:p>
            <a:pPr marL="342900" indent="-342900" algn="l">
              <a:buFont typeface="+mj-lt"/>
              <a:buAutoNum type="arabicPeriod"/>
            </a:pPr>
            <a:r>
              <a:rPr lang="en-IN" sz="1400" i="0" dirty="0">
                <a:solidFill>
                  <a:schemeClr val="bg1"/>
                </a:solidFill>
                <a:effectLst/>
                <a:latin typeface="Verdana" panose="020B0604030504040204" pitchFamily="34" charset="0"/>
                <a:ea typeface="Verdana" panose="020B0604030504040204" pitchFamily="34" charset="0"/>
              </a:rPr>
              <a:t>📹 YouTube Views</a:t>
            </a:r>
          </a:p>
          <a:p>
            <a:pPr marL="342900" indent="-342900" algn="l">
              <a:buFont typeface="+mj-lt"/>
              <a:buAutoNum type="arabicPeriod"/>
            </a:pPr>
            <a:r>
              <a:rPr lang="en-IN" sz="1400" i="0" dirty="0">
                <a:solidFill>
                  <a:schemeClr val="bg1"/>
                </a:solidFill>
                <a:effectLst/>
                <a:latin typeface="Verdana" panose="020B0604030504040204" pitchFamily="34" charset="0"/>
                <a:ea typeface="Verdana" panose="020B0604030504040204" pitchFamily="34" charset="0"/>
              </a:rPr>
              <a:t>👍 YouTube Likes</a:t>
            </a:r>
          </a:p>
          <a:p>
            <a:pPr marL="342900" indent="-342900" algn="l">
              <a:buFont typeface="+mj-lt"/>
              <a:buAutoNum type="arabicPeriod"/>
            </a:pPr>
            <a:r>
              <a:rPr lang="en-IN" sz="1400" i="0" dirty="0">
                <a:solidFill>
                  <a:schemeClr val="bg1"/>
                </a:solidFill>
                <a:effectLst/>
                <a:latin typeface="Verdana" panose="020B0604030504040204" pitchFamily="34" charset="0"/>
                <a:ea typeface="Verdana" panose="020B0604030504040204" pitchFamily="34" charset="0"/>
              </a:rPr>
              <a:t>🎥 TikTok Posts</a:t>
            </a:r>
          </a:p>
          <a:p>
            <a:pPr marL="342900" indent="-342900" algn="l">
              <a:buFont typeface="+mj-lt"/>
              <a:buAutoNum type="arabicPeriod"/>
            </a:pPr>
            <a:r>
              <a:rPr lang="en-IN" sz="1400" i="0" dirty="0">
                <a:solidFill>
                  <a:schemeClr val="bg1"/>
                </a:solidFill>
                <a:effectLst/>
                <a:latin typeface="Verdana" panose="020B0604030504040204" pitchFamily="34" charset="0"/>
                <a:ea typeface="Verdana" panose="020B0604030504040204" pitchFamily="34" charset="0"/>
              </a:rPr>
              <a:t>💖 TikTok Likes</a:t>
            </a:r>
            <a:endParaRPr lang="en-IN" sz="1400" dirty="0">
              <a:solidFill>
                <a:schemeClr val="bg1"/>
              </a:solidFill>
              <a:latin typeface="Verdana" panose="020B0604030504040204" pitchFamily="34" charset="0"/>
              <a:ea typeface="Verdana" panose="020B0604030504040204" pitchFamily="34" charset="0"/>
            </a:endParaRPr>
          </a:p>
        </p:txBody>
      </p:sp>
      <p:sp>
        <p:nvSpPr>
          <p:cNvPr id="19" name="TextBox 18">
            <a:extLst>
              <a:ext uri="{FF2B5EF4-FFF2-40B4-BE49-F238E27FC236}">
                <a16:creationId xmlns:a16="http://schemas.microsoft.com/office/drawing/2014/main" id="{EBB5B362-325B-E594-E862-5FC1F4B6A7A4}"/>
              </a:ext>
            </a:extLst>
          </p:cNvPr>
          <p:cNvSpPr txBox="1"/>
          <p:nvPr/>
        </p:nvSpPr>
        <p:spPr>
          <a:xfrm>
            <a:off x="10270827" y="4797121"/>
            <a:ext cx="4047339" cy="3323987"/>
          </a:xfrm>
          <a:prstGeom prst="rect">
            <a:avLst/>
          </a:prstGeom>
          <a:noFill/>
        </p:spPr>
        <p:txBody>
          <a:bodyPr wrap="square" rtlCol="0">
            <a:spAutoFit/>
          </a:bodyPr>
          <a:lstStyle/>
          <a:p>
            <a:pPr marL="342900" indent="-342900" algn="l">
              <a:buFont typeface="+mj-lt"/>
              <a:buAutoNum type="arabicPeriod" startAt="16"/>
            </a:pPr>
            <a:r>
              <a:rPr lang="en-IN" sz="1400" i="0" dirty="0">
                <a:solidFill>
                  <a:schemeClr val="bg1"/>
                </a:solidFill>
                <a:effectLst/>
                <a:latin typeface="Verdana" panose="020B0604030504040204" pitchFamily="34" charset="0"/>
                <a:ea typeface="Verdana" panose="020B0604030504040204" pitchFamily="34" charset="0"/>
              </a:rPr>
              <a:t>👁️ TikTok Views</a:t>
            </a:r>
          </a:p>
          <a:p>
            <a:pPr marL="342900" indent="-342900" algn="l">
              <a:buFont typeface="+mj-lt"/>
              <a:buAutoNum type="arabicPeriod" startAt="16"/>
            </a:pPr>
            <a:r>
              <a:rPr lang="en-IN" sz="1400" i="0" dirty="0">
                <a:solidFill>
                  <a:schemeClr val="bg1"/>
                </a:solidFill>
                <a:effectLst/>
                <a:latin typeface="Verdana" panose="020B0604030504040204" pitchFamily="34" charset="0"/>
                <a:ea typeface="Verdana" panose="020B0604030504040204" pitchFamily="34" charset="0"/>
              </a:rPr>
              <a:t>🎵 YouTube Playlist Reach</a:t>
            </a:r>
          </a:p>
          <a:p>
            <a:pPr marL="342900" indent="-342900" algn="l">
              <a:buFont typeface="+mj-lt"/>
              <a:buAutoNum type="arabicPeriod" startAt="16"/>
            </a:pPr>
            <a:r>
              <a:rPr lang="en-IN" sz="1400" i="0" dirty="0">
                <a:solidFill>
                  <a:schemeClr val="bg1"/>
                </a:solidFill>
                <a:effectLst/>
                <a:latin typeface="Verdana" panose="020B0604030504040204" pitchFamily="34" charset="0"/>
                <a:ea typeface="Verdana" panose="020B0604030504040204" pitchFamily="34" charset="0"/>
              </a:rPr>
              <a:t>🍏 Apple Music Playlist Count</a:t>
            </a:r>
          </a:p>
          <a:p>
            <a:pPr marL="342900" indent="-342900" algn="l">
              <a:buFont typeface="+mj-lt"/>
              <a:buAutoNum type="arabicPeriod" startAt="16"/>
            </a:pPr>
            <a:r>
              <a:rPr lang="en-IN" sz="1400" i="0" dirty="0">
                <a:solidFill>
                  <a:schemeClr val="bg1"/>
                </a:solidFill>
                <a:effectLst/>
                <a:latin typeface="Verdana" panose="020B0604030504040204" pitchFamily="34" charset="0"/>
                <a:ea typeface="Verdana" panose="020B0604030504040204" pitchFamily="34" charset="0"/>
              </a:rPr>
              <a:t>📻 </a:t>
            </a:r>
            <a:r>
              <a:rPr lang="en-IN" sz="1400" i="0" dirty="0" err="1">
                <a:solidFill>
                  <a:schemeClr val="bg1"/>
                </a:solidFill>
                <a:effectLst/>
                <a:latin typeface="Verdana" panose="020B0604030504040204" pitchFamily="34" charset="0"/>
                <a:ea typeface="Verdana" panose="020B0604030504040204" pitchFamily="34" charset="0"/>
              </a:rPr>
              <a:t>AirPlay</a:t>
            </a:r>
            <a:r>
              <a:rPr lang="en-IN" sz="1400" i="0" dirty="0">
                <a:solidFill>
                  <a:schemeClr val="bg1"/>
                </a:solidFill>
                <a:effectLst/>
                <a:latin typeface="Verdana" panose="020B0604030504040204" pitchFamily="34" charset="0"/>
                <a:ea typeface="Verdana" panose="020B0604030504040204" pitchFamily="34" charset="0"/>
              </a:rPr>
              <a:t> Spins</a:t>
            </a:r>
          </a:p>
          <a:p>
            <a:pPr marL="342900" indent="-342900" algn="l">
              <a:buFont typeface="+mj-lt"/>
              <a:buAutoNum type="arabicPeriod" startAt="16"/>
            </a:pPr>
            <a:r>
              <a:rPr lang="en-IN" sz="1400" i="0" dirty="0">
                <a:solidFill>
                  <a:schemeClr val="bg1"/>
                </a:solidFill>
                <a:effectLst/>
                <a:latin typeface="Verdana" panose="020B0604030504040204" pitchFamily="34" charset="0"/>
                <a:ea typeface="Verdana" panose="020B0604030504040204" pitchFamily="34" charset="0"/>
              </a:rPr>
              <a:t>📡 SiriusXM Spins</a:t>
            </a:r>
          </a:p>
          <a:p>
            <a:pPr marL="342900" indent="-342900" algn="l">
              <a:buFont typeface="+mj-lt"/>
              <a:buAutoNum type="arabicPeriod" startAt="16"/>
            </a:pPr>
            <a:r>
              <a:rPr lang="en-IN" sz="1400" i="0" dirty="0">
                <a:solidFill>
                  <a:schemeClr val="bg1"/>
                </a:solidFill>
                <a:effectLst/>
                <a:latin typeface="Verdana" panose="020B0604030504040204" pitchFamily="34" charset="0"/>
                <a:ea typeface="Verdana" panose="020B0604030504040204" pitchFamily="34" charset="0"/>
              </a:rPr>
              <a:t>🎶 Deezer Playlist Count</a:t>
            </a:r>
          </a:p>
          <a:p>
            <a:pPr marL="342900" indent="-342900" algn="l">
              <a:buFont typeface="+mj-lt"/>
              <a:buAutoNum type="arabicPeriod" startAt="16"/>
            </a:pPr>
            <a:r>
              <a:rPr lang="en-IN" sz="1400" i="0" dirty="0">
                <a:solidFill>
                  <a:schemeClr val="bg1"/>
                </a:solidFill>
                <a:effectLst/>
                <a:latin typeface="Verdana" panose="020B0604030504040204" pitchFamily="34" charset="0"/>
                <a:ea typeface="Verdana" panose="020B0604030504040204" pitchFamily="34" charset="0"/>
              </a:rPr>
              <a:t>🌍 Deezer Playlist Reach</a:t>
            </a:r>
          </a:p>
          <a:p>
            <a:pPr marL="342900" indent="-342900" algn="l">
              <a:buFont typeface="+mj-lt"/>
              <a:buAutoNum type="arabicPeriod" startAt="16"/>
            </a:pPr>
            <a:r>
              <a:rPr lang="en-IN" sz="1400" i="0" dirty="0">
                <a:solidFill>
                  <a:schemeClr val="bg1"/>
                </a:solidFill>
                <a:effectLst/>
                <a:latin typeface="Verdana" panose="020B0604030504040204" pitchFamily="34" charset="0"/>
                <a:ea typeface="Verdana" panose="020B0604030504040204" pitchFamily="34" charset="0"/>
              </a:rPr>
              <a:t>📚 Amazon Playlist Count</a:t>
            </a:r>
          </a:p>
          <a:p>
            <a:pPr marL="342900" indent="-342900" algn="l">
              <a:buFont typeface="+mj-lt"/>
              <a:buAutoNum type="arabicPeriod" startAt="16"/>
            </a:pPr>
            <a:r>
              <a:rPr lang="en-IN" sz="1400" i="0" dirty="0">
                <a:solidFill>
                  <a:schemeClr val="bg1"/>
                </a:solidFill>
                <a:effectLst/>
                <a:latin typeface="Verdana" panose="020B0604030504040204" pitchFamily="34" charset="0"/>
                <a:ea typeface="Verdana" panose="020B0604030504040204" pitchFamily="34" charset="0"/>
              </a:rPr>
              <a:t>🎙️ Pandora Streams</a:t>
            </a:r>
          </a:p>
          <a:p>
            <a:pPr marL="342900" indent="-342900" algn="l">
              <a:buFont typeface="+mj-lt"/>
              <a:buAutoNum type="arabicPeriod" startAt="16"/>
            </a:pPr>
            <a:r>
              <a:rPr lang="en-IN" sz="1400" i="0" dirty="0">
                <a:solidFill>
                  <a:schemeClr val="bg1"/>
                </a:solidFill>
                <a:effectLst/>
                <a:latin typeface="Verdana" panose="020B0604030504040204" pitchFamily="34" charset="0"/>
                <a:ea typeface="Verdana" panose="020B0604030504040204" pitchFamily="34" charset="0"/>
              </a:rPr>
              <a:t>📻 Pandora Track Stations</a:t>
            </a:r>
          </a:p>
          <a:p>
            <a:pPr marL="342900" indent="-342900" algn="l">
              <a:buFont typeface="+mj-lt"/>
              <a:buAutoNum type="arabicPeriod" startAt="16"/>
            </a:pPr>
            <a:r>
              <a:rPr lang="en-IN" sz="1400" i="0" dirty="0">
                <a:solidFill>
                  <a:schemeClr val="bg1"/>
                </a:solidFill>
                <a:effectLst/>
                <a:latin typeface="Verdana" panose="020B0604030504040204" pitchFamily="34" charset="0"/>
                <a:ea typeface="Verdana" panose="020B0604030504040204" pitchFamily="34" charset="0"/>
              </a:rPr>
              <a:t>🔊 Soundcloud Streams</a:t>
            </a:r>
          </a:p>
          <a:p>
            <a:pPr marL="342900" indent="-342900" algn="l">
              <a:buFont typeface="+mj-lt"/>
              <a:buAutoNum type="arabicPeriod" startAt="16"/>
            </a:pPr>
            <a:r>
              <a:rPr lang="en-IN" sz="1400" i="0" dirty="0">
                <a:solidFill>
                  <a:schemeClr val="bg1"/>
                </a:solidFill>
                <a:effectLst/>
                <a:latin typeface="Verdana" panose="020B0604030504040204" pitchFamily="34" charset="0"/>
                <a:ea typeface="Verdana" panose="020B0604030504040204" pitchFamily="34" charset="0"/>
              </a:rPr>
              <a:t>🕵️ Shazam Counts</a:t>
            </a:r>
          </a:p>
          <a:p>
            <a:pPr marL="342900" indent="-342900" algn="l">
              <a:buFont typeface="+mj-lt"/>
              <a:buAutoNum type="arabicPeriod" startAt="16"/>
            </a:pPr>
            <a:r>
              <a:rPr lang="en-IN" sz="1400" i="0" dirty="0">
                <a:solidFill>
                  <a:schemeClr val="bg1"/>
                </a:solidFill>
                <a:effectLst/>
                <a:latin typeface="Verdana" panose="020B0604030504040204" pitchFamily="34" charset="0"/>
                <a:ea typeface="Verdana" panose="020B0604030504040204" pitchFamily="34" charset="0"/>
              </a:rPr>
              <a:t>🎶 TIDAL Popularity</a:t>
            </a:r>
          </a:p>
          <a:p>
            <a:pPr marL="342900" indent="-342900" algn="l">
              <a:buFont typeface="+mj-lt"/>
              <a:buAutoNum type="arabicPeriod" startAt="16"/>
            </a:pPr>
            <a:r>
              <a:rPr lang="en-IN" sz="1400" i="0" dirty="0">
                <a:solidFill>
                  <a:schemeClr val="bg1"/>
                </a:solidFill>
                <a:effectLst/>
                <a:latin typeface="Verdana" panose="020B0604030504040204" pitchFamily="34" charset="0"/>
                <a:ea typeface="Verdana" panose="020B0604030504040204" pitchFamily="34" charset="0"/>
              </a:rPr>
              <a:t>🔞 Explicit Track</a:t>
            </a:r>
          </a:p>
          <a:p>
            <a:pPr algn="l">
              <a:buFont typeface="Arial" panose="020B0604020202020204" pitchFamily="34" charset="0"/>
              <a:buChar char="•"/>
            </a:pPr>
            <a:endParaRPr lang="en-IN" sz="1400" b="0" i="0" dirty="0">
              <a:effectLst/>
              <a:latin typeface="system-ui"/>
            </a:endParaRPr>
          </a:p>
        </p:txBody>
      </p:sp>
      <p:pic>
        <p:nvPicPr>
          <p:cNvPr id="2050" name="Picture 2" descr="Load Kaggle Dataset in Colab ...">
            <a:extLst>
              <a:ext uri="{FF2B5EF4-FFF2-40B4-BE49-F238E27FC236}">
                <a16:creationId xmlns:a16="http://schemas.microsoft.com/office/drawing/2014/main" id="{4B002D1B-C8BB-2CD6-75AE-DB926AF64E4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6183" y="7111458"/>
            <a:ext cx="4514850" cy="100965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THE NEW SPOTIFY LOGO PNG 2024 ...">
            <a:extLst>
              <a:ext uri="{FF2B5EF4-FFF2-40B4-BE49-F238E27FC236}">
                <a16:creationId xmlns:a16="http://schemas.microsoft.com/office/drawing/2014/main" id="{4F729F54-1B49-BC45-821C-187DA163403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6183" y="187497"/>
            <a:ext cx="3905250" cy="1171575"/>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FBDF0DBE-C7C4-24D7-F0D0-A22B654AD823}"/>
              </a:ext>
            </a:extLst>
          </p:cNvPr>
          <p:cNvSpPr txBox="1"/>
          <p:nvPr/>
        </p:nvSpPr>
        <p:spPr>
          <a:xfrm>
            <a:off x="0" y="1484594"/>
            <a:ext cx="4514850" cy="646331"/>
          </a:xfrm>
          <a:prstGeom prst="rect">
            <a:avLst/>
          </a:prstGeom>
          <a:noFill/>
        </p:spPr>
        <p:txBody>
          <a:bodyPr wrap="square" rtlCol="0">
            <a:spAutoFit/>
          </a:bodyPr>
          <a:lstStyle/>
          <a:p>
            <a:r>
              <a:rPr lang="en-IN" b="1" dirty="0">
                <a:solidFill>
                  <a:schemeClr val="bg1"/>
                </a:solidFill>
              </a:rPr>
              <a:t>Dataset is about most streamed Spotify songs in 2024</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2135276" y="16193"/>
            <a:ext cx="5486400" cy="685800"/>
          </a:xfrm>
          <a:prstGeom prst="rect">
            <a:avLst/>
          </a:prstGeom>
          <a:noFill/>
          <a:ln/>
        </p:spPr>
        <p:txBody>
          <a:bodyPr wrap="none" lIns="0" tIns="0" rIns="0" bIns="0" rtlCol="0" anchor="t"/>
          <a:lstStyle/>
          <a:p>
            <a:pPr marL="0" indent="0">
              <a:lnSpc>
                <a:spcPts val="5400"/>
              </a:lnSpc>
              <a:buNone/>
            </a:pPr>
            <a:r>
              <a:rPr lang="en-US" sz="4300" b="1" dirty="0">
                <a:solidFill>
                  <a:srgbClr val="FFE14D"/>
                </a:solidFill>
                <a:latin typeface="Comfortaa" pitchFamily="34" charset="0"/>
                <a:ea typeface="Comfortaa" pitchFamily="34" charset="-122"/>
                <a:cs typeface="Comfortaa" pitchFamily="34" charset="-120"/>
              </a:rPr>
              <a:t>Stream Analysis</a:t>
            </a:r>
            <a:endParaRPr lang="en-US" sz="4300" dirty="0"/>
          </a:p>
        </p:txBody>
      </p:sp>
      <p:pic>
        <p:nvPicPr>
          <p:cNvPr id="5" name="Picture 4" descr="A screen shot of a computer program&#10;&#10;Description automatically generated">
            <a:extLst>
              <a:ext uri="{FF2B5EF4-FFF2-40B4-BE49-F238E27FC236}">
                <a16:creationId xmlns:a16="http://schemas.microsoft.com/office/drawing/2014/main" id="{7ECB348F-F6A0-7935-11DD-6456A2D3270B}"/>
              </a:ext>
            </a:extLst>
          </p:cNvPr>
          <p:cNvPicPr>
            <a:picLocks noChangeAspect="1"/>
          </p:cNvPicPr>
          <p:nvPr/>
        </p:nvPicPr>
        <p:blipFill>
          <a:blip r:embed="rId4"/>
          <a:stretch>
            <a:fillRect/>
          </a:stretch>
        </p:blipFill>
        <p:spPr>
          <a:xfrm>
            <a:off x="215758" y="1016001"/>
            <a:ext cx="8879458" cy="5725442"/>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2681685" y="-1067"/>
            <a:ext cx="5486400" cy="685800"/>
          </a:xfrm>
          <a:prstGeom prst="rect">
            <a:avLst/>
          </a:prstGeom>
          <a:noFill/>
          <a:ln/>
        </p:spPr>
        <p:txBody>
          <a:bodyPr wrap="none" lIns="0" tIns="0" rIns="0" bIns="0" rtlCol="0" anchor="t"/>
          <a:lstStyle/>
          <a:p>
            <a:pPr marL="0" indent="0">
              <a:lnSpc>
                <a:spcPts val="5400"/>
              </a:lnSpc>
              <a:buNone/>
            </a:pPr>
            <a:r>
              <a:rPr lang="en-US" sz="4300" b="1" dirty="0">
                <a:solidFill>
                  <a:srgbClr val="FFE14D"/>
                </a:solidFill>
                <a:latin typeface="Comfortaa" pitchFamily="34" charset="0"/>
                <a:ea typeface="Comfortaa" pitchFamily="34" charset="-122"/>
                <a:cs typeface="Comfortaa" pitchFamily="34" charset="-120"/>
              </a:rPr>
              <a:t>Stream Analysis - Visualization</a:t>
            </a:r>
            <a:endParaRPr lang="en-US" sz="4300" dirty="0"/>
          </a:p>
        </p:txBody>
      </p:sp>
      <p:pic>
        <p:nvPicPr>
          <p:cNvPr id="3074" name="Picture 2">
            <a:extLst>
              <a:ext uri="{FF2B5EF4-FFF2-40B4-BE49-F238E27FC236}">
                <a16:creationId xmlns:a16="http://schemas.microsoft.com/office/drawing/2014/main" id="{78C5B9A8-88EC-FA01-9E4F-F6F90850B3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466" y="1654175"/>
            <a:ext cx="14435191" cy="49196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33126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4387824" y="150697"/>
            <a:ext cx="7332108" cy="685800"/>
          </a:xfrm>
          <a:prstGeom prst="rect">
            <a:avLst/>
          </a:prstGeom>
          <a:noFill/>
          <a:ln/>
        </p:spPr>
        <p:txBody>
          <a:bodyPr wrap="none" lIns="0" tIns="0" rIns="0" bIns="0" rtlCol="0" anchor="t"/>
          <a:lstStyle/>
          <a:p>
            <a:pPr>
              <a:lnSpc>
                <a:spcPts val="5400"/>
              </a:lnSpc>
            </a:pPr>
            <a:r>
              <a:rPr lang="en-IN" sz="4300" b="1" dirty="0">
                <a:solidFill>
                  <a:srgbClr val="FFE14D"/>
                </a:solidFill>
                <a:latin typeface="Comfortaa" pitchFamily="34" charset="0"/>
              </a:rPr>
              <a:t>Choose Artist to Analyse</a:t>
            </a:r>
            <a:endParaRPr lang="en-US" sz="4300" dirty="0"/>
          </a:p>
        </p:txBody>
      </p:sp>
      <p:sp>
        <p:nvSpPr>
          <p:cNvPr id="5" name="TextBox 4">
            <a:extLst>
              <a:ext uri="{FF2B5EF4-FFF2-40B4-BE49-F238E27FC236}">
                <a16:creationId xmlns:a16="http://schemas.microsoft.com/office/drawing/2014/main" id="{292E132C-AB98-D78D-9A88-526C769847A4}"/>
              </a:ext>
            </a:extLst>
          </p:cNvPr>
          <p:cNvSpPr txBox="1"/>
          <p:nvPr/>
        </p:nvSpPr>
        <p:spPr>
          <a:xfrm>
            <a:off x="1089616" y="5699507"/>
            <a:ext cx="3568390" cy="369332"/>
          </a:xfrm>
          <a:prstGeom prst="rect">
            <a:avLst/>
          </a:prstGeom>
          <a:noFill/>
        </p:spPr>
        <p:txBody>
          <a:bodyPr wrap="square" rtlCol="0">
            <a:spAutoFit/>
          </a:bodyPr>
          <a:lstStyle/>
          <a:p>
            <a:r>
              <a:rPr lang="en-IN" dirty="0">
                <a:solidFill>
                  <a:schemeClr val="bg1"/>
                </a:solidFill>
              </a:rPr>
              <a:t>User Defined Function</a:t>
            </a:r>
          </a:p>
        </p:txBody>
      </p:sp>
      <p:pic>
        <p:nvPicPr>
          <p:cNvPr id="7" name="Picture 6">
            <a:extLst>
              <a:ext uri="{FF2B5EF4-FFF2-40B4-BE49-F238E27FC236}">
                <a16:creationId xmlns:a16="http://schemas.microsoft.com/office/drawing/2014/main" id="{88B6BEBD-4E99-1894-44F3-1AE6F33BF861}"/>
              </a:ext>
            </a:extLst>
          </p:cNvPr>
          <p:cNvPicPr>
            <a:picLocks noChangeAspect="1"/>
          </p:cNvPicPr>
          <p:nvPr/>
        </p:nvPicPr>
        <p:blipFill>
          <a:blip r:embed="rId3"/>
          <a:stretch>
            <a:fillRect/>
          </a:stretch>
        </p:blipFill>
        <p:spPr>
          <a:xfrm>
            <a:off x="119460" y="907310"/>
            <a:ext cx="7611537" cy="3381847"/>
          </a:xfrm>
          <a:prstGeom prst="rect">
            <a:avLst/>
          </a:prstGeom>
        </p:spPr>
      </p:pic>
      <p:pic>
        <p:nvPicPr>
          <p:cNvPr id="9" name="Picture 8">
            <a:extLst>
              <a:ext uri="{FF2B5EF4-FFF2-40B4-BE49-F238E27FC236}">
                <a16:creationId xmlns:a16="http://schemas.microsoft.com/office/drawing/2014/main" id="{E0F2BE9A-387B-83EA-0192-60CB340A7924}"/>
              </a:ext>
            </a:extLst>
          </p:cNvPr>
          <p:cNvPicPr>
            <a:picLocks noChangeAspect="1"/>
          </p:cNvPicPr>
          <p:nvPr/>
        </p:nvPicPr>
        <p:blipFill>
          <a:blip r:embed="rId4"/>
          <a:stretch>
            <a:fillRect/>
          </a:stretch>
        </p:blipFill>
        <p:spPr>
          <a:xfrm>
            <a:off x="4177001" y="2113711"/>
            <a:ext cx="10412642" cy="5869309"/>
          </a:xfrm>
          <a:prstGeom prst="rect">
            <a:avLst/>
          </a:prstGeom>
        </p:spPr>
      </p:pic>
    </p:spTree>
    <p:extLst>
      <p:ext uri="{BB962C8B-B14F-4D97-AF65-F5344CB8AC3E}">
        <p14:creationId xmlns:p14="http://schemas.microsoft.com/office/powerpoint/2010/main" val="31861964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960276-A06A-19A2-9B4C-2FA63567D183}"/>
            </a:ext>
          </a:extLst>
        </p:cNvPr>
        <p:cNvGrpSpPr/>
        <p:nvPr/>
      </p:nvGrpSpPr>
      <p:grpSpPr>
        <a:xfrm>
          <a:off x="0" y="0"/>
          <a:ext cx="0" cy="0"/>
          <a:chOff x="0" y="0"/>
          <a:chExt cx="0" cy="0"/>
        </a:xfrm>
      </p:grpSpPr>
      <p:sp>
        <p:nvSpPr>
          <p:cNvPr id="3" name="Text 0">
            <a:extLst>
              <a:ext uri="{FF2B5EF4-FFF2-40B4-BE49-F238E27FC236}">
                <a16:creationId xmlns:a16="http://schemas.microsoft.com/office/drawing/2014/main" id="{9E2EEC1B-010C-5EEB-46E6-4D1AB0D6B9F8}"/>
              </a:ext>
            </a:extLst>
          </p:cNvPr>
          <p:cNvSpPr/>
          <p:nvPr/>
        </p:nvSpPr>
        <p:spPr>
          <a:xfrm>
            <a:off x="3412571" y="0"/>
            <a:ext cx="7332108" cy="685800"/>
          </a:xfrm>
          <a:prstGeom prst="rect">
            <a:avLst/>
          </a:prstGeom>
          <a:noFill/>
          <a:ln/>
        </p:spPr>
        <p:txBody>
          <a:bodyPr wrap="none" lIns="0" tIns="0" rIns="0" bIns="0" rtlCol="0" anchor="t"/>
          <a:lstStyle/>
          <a:p>
            <a:pPr>
              <a:lnSpc>
                <a:spcPts val="5400"/>
              </a:lnSpc>
            </a:pPr>
            <a:r>
              <a:rPr lang="en-IN" sz="4300" b="1" dirty="0">
                <a:solidFill>
                  <a:srgbClr val="FFE14D"/>
                </a:solidFill>
                <a:latin typeface="Comfortaa" pitchFamily="34" charset="0"/>
              </a:rPr>
              <a:t>Choose Artist to Analyse</a:t>
            </a:r>
            <a:endParaRPr lang="en-US" sz="4300" dirty="0"/>
          </a:p>
        </p:txBody>
      </p:sp>
      <p:pic>
        <p:nvPicPr>
          <p:cNvPr id="5" name="Picture 4" descr="A screenshot of a graph&#10;&#10;Description automatically generated">
            <a:extLst>
              <a:ext uri="{FF2B5EF4-FFF2-40B4-BE49-F238E27FC236}">
                <a16:creationId xmlns:a16="http://schemas.microsoft.com/office/drawing/2014/main" id="{30E106A5-2D25-DE04-077D-E7F04620EEE2}"/>
              </a:ext>
            </a:extLst>
          </p:cNvPr>
          <p:cNvPicPr>
            <a:picLocks noChangeAspect="1"/>
          </p:cNvPicPr>
          <p:nvPr/>
        </p:nvPicPr>
        <p:blipFill>
          <a:blip r:embed="rId3"/>
          <a:stretch>
            <a:fillRect/>
          </a:stretch>
        </p:blipFill>
        <p:spPr>
          <a:xfrm>
            <a:off x="148167" y="1498601"/>
            <a:ext cx="7332108" cy="6350000"/>
          </a:xfrm>
          <a:prstGeom prst="rect">
            <a:avLst/>
          </a:prstGeom>
        </p:spPr>
      </p:pic>
      <p:pic>
        <p:nvPicPr>
          <p:cNvPr id="7" name="Picture 6" descr="A screenshot of a graph&#10;&#10;Description automatically generated">
            <a:extLst>
              <a:ext uri="{FF2B5EF4-FFF2-40B4-BE49-F238E27FC236}">
                <a16:creationId xmlns:a16="http://schemas.microsoft.com/office/drawing/2014/main" id="{010F3DBE-B499-8CC5-E2C6-F38C21017092}"/>
              </a:ext>
            </a:extLst>
          </p:cNvPr>
          <p:cNvPicPr>
            <a:picLocks noChangeAspect="1"/>
          </p:cNvPicPr>
          <p:nvPr/>
        </p:nvPicPr>
        <p:blipFill>
          <a:blip r:embed="rId4"/>
          <a:stretch>
            <a:fillRect/>
          </a:stretch>
        </p:blipFill>
        <p:spPr>
          <a:xfrm>
            <a:off x="7645400" y="2133601"/>
            <a:ext cx="6985000" cy="5080000"/>
          </a:xfrm>
          <a:prstGeom prst="rect">
            <a:avLst/>
          </a:prstGeom>
        </p:spPr>
      </p:pic>
      <p:sp>
        <p:nvSpPr>
          <p:cNvPr id="9" name="TextBox 8">
            <a:extLst>
              <a:ext uri="{FF2B5EF4-FFF2-40B4-BE49-F238E27FC236}">
                <a16:creationId xmlns:a16="http://schemas.microsoft.com/office/drawing/2014/main" id="{32328FAC-E178-53F6-3B4D-EEDFEEB3A0F3}"/>
              </a:ext>
            </a:extLst>
          </p:cNvPr>
          <p:cNvSpPr txBox="1"/>
          <p:nvPr/>
        </p:nvSpPr>
        <p:spPr>
          <a:xfrm>
            <a:off x="5540319" y="850739"/>
            <a:ext cx="3549761" cy="369332"/>
          </a:xfrm>
          <a:prstGeom prst="rect">
            <a:avLst/>
          </a:prstGeom>
          <a:noFill/>
        </p:spPr>
        <p:txBody>
          <a:bodyPr wrap="square" rtlCol="0">
            <a:spAutoFit/>
          </a:bodyPr>
          <a:lstStyle/>
          <a:p>
            <a:r>
              <a:rPr lang="en-IN" b="0" i="0" dirty="0">
                <a:solidFill>
                  <a:srgbClr val="D5D5D5"/>
                </a:solidFill>
                <a:effectLst/>
                <a:latin typeface="Courier New" panose="02070309020205020404" pitchFamily="49" charset="0"/>
              </a:rPr>
              <a:t>Choose an artist: Taylor</a:t>
            </a:r>
            <a:endParaRPr lang="en-IN" dirty="0">
              <a:solidFill>
                <a:schemeClr val="bg1"/>
              </a:solidFill>
            </a:endParaRPr>
          </a:p>
        </p:txBody>
      </p:sp>
    </p:spTree>
    <p:extLst>
      <p:ext uri="{BB962C8B-B14F-4D97-AF65-F5344CB8AC3E}">
        <p14:creationId xmlns:p14="http://schemas.microsoft.com/office/powerpoint/2010/main" val="30127186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screenshot of a computer program&#10;&#10;Description automatically generated">
            <a:extLst>
              <a:ext uri="{FF2B5EF4-FFF2-40B4-BE49-F238E27FC236}">
                <a16:creationId xmlns:a16="http://schemas.microsoft.com/office/drawing/2014/main" id="{9356BA13-9FE8-D48F-C72E-CE6F6876366D}"/>
              </a:ext>
            </a:extLst>
          </p:cNvPr>
          <p:cNvPicPr>
            <a:picLocks noChangeAspect="1"/>
          </p:cNvPicPr>
          <p:nvPr/>
        </p:nvPicPr>
        <p:blipFill>
          <a:blip r:embed="rId2"/>
          <a:stretch>
            <a:fillRect/>
          </a:stretch>
        </p:blipFill>
        <p:spPr>
          <a:xfrm>
            <a:off x="277485" y="845117"/>
            <a:ext cx="6199366" cy="5607054"/>
          </a:xfrm>
          <a:prstGeom prst="rect">
            <a:avLst/>
          </a:prstGeom>
        </p:spPr>
      </p:pic>
      <p:pic>
        <p:nvPicPr>
          <p:cNvPr id="4" name="Picture 3" descr="A screen shot of a computer program&#10;&#10;Description automatically generated">
            <a:extLst>
              <a:ext uri="{FF2B5EF4-FFF2-40B4-BE49-F238E27FC236}">
                <a16:creationId xmlns:a16="http://schemas.microsoft.com/office/drawing/2014/main" id="{ACC3C9C3-7FD0-4235-9413-063907C48EA2}"/>
              </a:ext>
            </a:extLst>
          </p:cNvPr>
          <p:cNvPicPr>
            <a:picLocks noChangeAspect="1"/>
          </p:cNvPicPr>
          <p:nvPr/>
        </p:nvPicPr>
        <p:blipFill>
          <a:blip r:embed="rId3"/>
          <a:stretch>
            <a:fillRect/>
          </a:stretch>
        </p:blipFill>
        <p:spPr>
          <a:xfrm>
            <a:off x="7623425" y="719857"/>
            <a:ext cx="5819205" cy="3720686"/>
          </a:xfrm>
          <a:prstGeom prst="rect">
            <a:avLst/>
          </a:prstGeom>
        </p:spPr>
      </p:pic>
      <p:pic>
        <p:nvPicPr>
          <p:cNvPr id="5" name="Picture 4">
            <a:extLst>
              <a:ext uri="{FF2B5EF4-FFF2-40B4-BE49-F238E27FC236}">
                <a16:creationId xmlns:a16="http://schemas.microsoft.com/office/drawing/2014/main" id="{5075F4D6-4EC3-73AB-9201-753782C9434D}"/>
              </a:ext>
            </a:extLst>
          </p:cNvPr>
          <p:cNvPicPr>
            <a:picLocks noChangeAspect="1"/>
          </p:cNvPicPr>
          <p:nvPr/>
        </p:nvPicPr>
        <p:blipFill>
          <a:blip r:embed="rId4"/>
          <a:stretch>
            <a:fillRect/>
          </a:stretch>
        </p:blipFill>
        <p:spPr>
          <a:xfrm>
            <a:off x="6289402" y="4440544"/>
            <a:ext cx="8088797" cy="3593896"/>
          </a:xfrm>
          <a:prstGeom prst="rect">
            <a:avLst/>
          </a:prstGeom>
        </p:spPr>
      </p:pic>
    </p:spTree>
    <p:extLst>
      <p:ext uri="{BB962C8B-B14F-4D97-AF65-F5344CB8AC3E}">
        <p14:creationId xmlns:p14="http://schemas.microsoft.com/office/powerpoint/2010/main" val="20314808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2943922" cy="8229600"/>
          </a:xfrm>
          <a:prstGeom prst="rect">
            <a:avLst/>
          </a:prstGeom>
        </p:spPr>
      </p:pic>
      <p:sp>
        <p:nvSpPr>
          <p:cNvPr id="3" name="Text 0"/>
          <p:cNvSpPr/>
          <p:nvPr/>
        </p:nvSpPr>
        <p:spPr>
          <a:xfrm>
            <a:off x="4968052" y="209196"/>
            <a:ext cx="5486400" cy="685800"/>
          </a:xfrm>
          <a:prstGeom prst="rect">
            <a:avLst/>
          </a:prstGeom>
          <a:noFill/>
          <a:ln/>
        </p:spPr>
        <p:txBody>
          <a:bodyPr wrap="none" lIns="0" tIns="0" rIns="0" bIns="0" rtlCol="0" anchor="t"/>
          <a:lstStyle/>
          <a:p>
            <a:pPr marL="0" indent="0">
              <a:lnSpc>
                <a:spcPts val="5400"/>
              </a:lnSpc>
              <a:buNone/>
            </a:pPr>
            <a:r>
              <a:rPr lang="en-US" sz="4300" b="1" dirty="0">
                <a:solidFill>
                  <a:srgbClr val="FFE14D"/>
                </a:solidFill>
                <a:latin typeface="Comfortaa" pitchFamily="34" charset="0"/>
                <a:ea typeface="Comfortaa" pitchFamily="34" charset="-122"/>
                <a:cs typeface="Comfortaa" pitchFamily="34" charset="-120"/>
              </a:rPr>
              <a:t>Insights and Conclusion</a:t>
            </a:r>
            <a:endParaRPr lang="en-US" sz="4300" dirty="0"/>
          </a:p>
        </p:txBody>
      </p:sp>
      <p:sp>
        <p:nvSpPr>
          <p:cNvPr id="9" name="Shape 6"/>
          <p:cNvSpPr/>
          <p:nvPr/>
        </p:nvSpPr>
        <p:spPr>
          <a:xfrm>
            <a:off x="6365677" y="4979194"/>
            <a:ext cx="7385447" cy="706517"/>
          </a:xfrm>
          <a:prstGeom prst="rect">
            <a:avLst/>
          </a:prstGeom>
          <a:solidFill>
            <a:srgbClr val="000000">
              <a:alpha val="4000"/>
            </a:srgbClr>
          </a:solidFill>
          <a:ln/>
        </p:spPr>
        <p:txBody>
          <a:bodyPr/>
          <a:lstStyle/>
          <a:p>
            <a:endParaRPr lang="en-US"/>
          </a:p>
        </p:txBody>
      </p:sp>
      <p:sp>
        <p:nvSpPr>
          <p:cNvPr id="13" name="TextBox 12">
            <a:extLst>
              <a:ext uri="{FF2B5EF4-FFF2-40B4-BE49-F238E27FC236}">
                <a16:creationId xmlns:a16="http://schemas.microsoft.com/office/drawing/2014/main" id="{A72E18BB-55B9-941E-EAE1-5EB86FF41614}"/>
              </a:ext>
            </a:extLst>
          </p:cNvPr>
          <p:cNvSpPr txBox="1"/>
          <p:nvPr/>
        </p:nvSpPr>
        <p:spPr>
          <a:xfrm>
            <a:off x="3532149" y="1405696"/>
            <a:ext cx="10316548" cy="5693866"/>
          </a:xfrm>
          <a:prstGeom prst="rect">
            <a:avLst/>
          </a:prstGeom>
          <a:noFill/>
        </p:spPr>
        <p:txBody>
          <a:bodyPr wrap="square">
            <a:spAutoFit/>
          </a:bodyPr>
          <a:lstStyle/>
          <a:p>
            <a:r>
              <a:rPr lang="en-US" sz="1400" b="1" dirty="0">
                <a:solidFill>
                  <a:srgbClr val="D5D5D5"/>
                </a:solidFill>
                <a:latin typeface="Verdana" panose="020B0604030504040204" pitchFamily="34" charset="0"/>
                <a:ea typeface="Verdana" panose="020B0604030504040204" pitchFamily="34" charset="0"/>
              </a:rPr>
              <a:t>Statistical Summary</a:t>
            </a:r>
          </a:p>
          <a:p>
            <a:endParaRPr lang="en-US" sz="1400" b="1" dirty="0">
              <a:solidFill>
                <a:srgbClr val="D5D5D5"/>
              </a:solidFill>
              <a:latin typeface="Verdana" panose="020B0604030504040204" pitchFamily="34" charset="0"/>
              <a:ea typeface="Verdana" panose="020B0604030504040204" pitchFamily="34" charset="0"/>
            </a:endParaRPr>
          </a:p>
          <a:p>
            <a:r>
              <a:rPr lang="en-US" sz="1400" dirty="0">
                <a:solidFill>
                  <a:srgbClr val="D5D5D5"/>
                </a:solidFill>
                <a:latin typeface="Verdana" panose="020B0604030504040204" pitchFamily="34" charset="0"/>
                <a:ea typeface="Verdana" panose="020B0604030504040204" pitchFamily="34" charset="0"/>
              </a:rPr>
              <a:t>A statistical summary of numerical columns showed the central tendencies of the dataset. For instance:</a:t>
            </a:r>
          </a:p>
          <a:p>
            <a:pPr marL="742950" lvl="1" indent="-285750">
              <a:buFont typeface="Arial" panose="020B0604020202020204" pitchFamily="34" charset="0"/>
              <a:buChar char="•"/>
            </a:pPr>
            <a:r>
              <a:rPr lang="en-US" sz="1400" dirty="0">
                <a:solidFill>
                  <a:srgbClr val="D5D5D5"/>
                </a:solidFill>
                <a:latin typeface="Verdana" panose="020B0604030504040204" pitchFamily="34" charset="0"/>
                <a:ea typeface="Verdana" panose="020B0604030504040204" pitchFamily="34" charset="0"/>
              </a:rPr>
              <a:t>Spotify Streams had a wide range with the top tracks accumulating billions of streams.</a:t>
            </a:r>
          </a:p>
          <a:p>
            <a:pPr marL="742950" lvl="1" indent="-285750">
              <a:buFont typeface="Arial" panose="020B0604020202020204" pitchFamily="34" charset="0"/>
              <a:buChar char="•"/>
            </a:pPr>
            <a:r>
              <a:rPr lang="en-US" sz="1400" dirty="0">
                <a:solidFill>
                  <a:srgbClr val="D5D5D5"/>
                </a:solidFill>
                <a:latin typeface="Verdana" panose="020B0604030504040204" pitchFamily="34" charset="0"/>
                <a:ea typeface="Verdana" panose="020B0604030504040204" pitchFamily="34" charset="0"/>
              </a:rPr>
              <a:t>Metrics like Rank, YouTube Streams, and Shazam Streams provided insight into how different songs performed across platforms.</a:t>
            </a:r>
          </a:p>
          <a:p>
            <a:pPr marL="742950" lvl="1" indent="-285750">
              <a:buFont typeface="Arial" panose="020B0604020202020204" pitchFamily="34" charset="0"/>
              <a:buChar char="•"/>
            </a:pPr>
            <a:endParaRPr lang="en-US" sz="1400" dirty="0">
              <a:solidFill>
                <a:srgbClr val="D5D5D5"/>
              </a:solidFill>
              <a:latin typeface="Verdana" panose="020B0604030504040204" pitchFamily="34" charset="0"/>
              <a:ea typeface="Verdana" panose="020B0604030504040204" pitchFamily="34" charset="0"/>
            </a:endParaRPr>
          </a:p>
          <a:p>
            <a:r>
              <a:rPr lang="en-US" sz="1400" b="1" dirty="0">
                <a:solidFill>
                  <a:srgbClr val="D5D5D5"/>
                </a:solidFill>
                <a:latin typeface="Verdana" panose="020B0604030504040204" pitchFamily="34" charset="0"/>
                <a:ea typeface="Verdana" panose="020B0604030504040204" pitchFamily="34" charset="0"/>
              </a:rPr>
              <a:t>Conclusion</a:t>
            </a:r>
            <a:r>
              <a:rPr lang="en-US" sz="1400" dirty="0">
                <a:solidFill>
                  <a:srgbClr val="D5D5D5"/>
                </a:solidFill>
                <a:latin typeface="Verdana" panose="020B0604030504040204" pitchFamily="34" charset="0"/>
                <a:ea typeface="Verdana" panose="020B0604030504040204" pitchFamily="34" charset="0"/>
              </a:rPr>
              <a:t>:</a:t>
            </a:r>
          </a:p>
          <a:p>
            <a:endParaRPr lang="en-US" sz="1400" dirty="0">
              <a:solidFill>
                <a:srgbClr val="D5D5D5"/>
              </a:solidFill>
              <a:latin typeface="Verdana" panose="020B0604030504040204" pitchFamily="34" charset="0"/>
              <a:ea typeface="Verdana" panose="020B0604030504040204" pitchFamily="34" charset="0"/>
            </a:endParaRPr>
          </a:p>
          <a:p>
            <a:pPr marL="171450" indent="-171450">
              <a:buFont typeface="Arial" panose="020B0604020202020204" pitchFamily="34" charset="0"/>
              <a:buChar char="•"/>
            </a:pPr>
            <a:r>
              <a:rPr lang="en-US" sz="1400" dirty="0">
                <a:solidFill>
                  <a:srgbClr val="D5D5D5"/>
                </a:solidFill>
                <a:latin typeface="Verdana" panose="020B0604030504040204" pitchFamily="34" charset="0"/>
                <a:ea typeface="Verdana" panose="020B0604030504040204" pitchFamily="34" charset="0"/>
              </a:rPr>
              <a:t>The variability in monthly song releases has increased over the past five years. While releases used to be more common in the summer, there is now a shift towards fall and winter.</a:t>
            </a:r>
          </a:p>
          <a:p>
            <a:pPr marL="171450" indent="-171450">
              <a:buFont typeface="Arial" panose="020B0604020202020204" pitchFamily="34" charset="0"/>
              <a:buChar char="•"/>
            </a:pPr>
            <a:endParaRPr lang="en-US" sz="1400" dirty="0">
              <a:solidFill>
                <a:srgbClr val="D5D5D5"/>
              </a:solidFill>
              <a:latin typeface="Verdana" panose="020B0604030504040204" pitchFamily="34" charset="0"/>
              <a:ea typeface="Verdana" panose="020B0604030504040204" pitchFamily="34" charset="0"/>
            </a:endParaRPr>
          </a:p>
          <a:p>
            <a:pPr marL="171450" indent="-171450">
              <a:buFont typeface="Arial" panose="020B0604020202020204" pitchFamily="34" charset="0"/>
              <a:buChar char="•"/>
            </a:pPr>
            <a:r>
              <a:rPr lang="en-US" sz="1400" dirty="0">
                <a:solidFill>
                  <a:srgbClr val="D5D5D5"/>
                </a:solidFill>
                <a:latin typeface="Verdana" panose="020B0604030504040204" pitchFamily="34" charset="0"/>
                <a:ea typeface="Verdana" panose="020B0604030504040204" pitchFamily="34" charset="0"/>
              </a:rPr>
              <a:t>Track scores appear to be genuine and independent of other metrics, suggesting the metric's reliability.</a:t>
            </a:r>
          </a:p>
          <a:p>
            <a:pPr marL="171450" indent="-171450">
              <a:buFont typeface="Arial" panose="020B0604020202020204" pitchFamily="34" charset="0"/>
              <a:buChar char="•"/>
            </a:pPr>
            <a:endParaRPr lang="en-US" sz="1400" dirty="0">
              <a:solidFill>
                <a:srgbClr val="D5D5D5"/>
              </a:solidFill>
              <a:latin typeface="Verdana" panose="020B0604030504040204" pitchFamily="34" charset="0"/>
              <a:ea typeface="Verdana" panose="020B0604030504040204" pitchFamily="34" charset="0"/>
            </a:endParaRPr>
          </a:p>
          <a:p>
            <a:pPr marL="171450" indent="-171450">
              <a:buFont typeface="Arial" panose="020B0604020202020204" pitchFamily="34" charset="0"/>
              <a:buChar char="•"/>
            </a:pPr>
            <a:r>
              <a:rPr lang="en-US" sz="1400" dirty="0">
                <a:solidFill>
                  <a:srgbClr val="D5D5D5"/>
                </a:solidFill>
                <a:latin typeface="Verdana" panose="020B0604030504040204" pitchFamily="34" charset="0"/>
                <a:ea typeface="Verdana" panose="020B0604030504040204" pitchFamily="34" charset="0"/>
              </a:rPr>
              <a:t>Over time, the average and best track scores have improved, while the lowest scores have decreased, indicating a general improvement in song quality.</a:t>
            </a:r>
          </a:p>
          <a:p>
            <a:pPr marL="171450" indent="-171450">
              <a:buFont typeface="Arial" panose="020B0604020202020204" pitchFamily="34" charset="0"/>
              <a:buChar char="•"/>
            </a:pPr>
            <a:endParaRPr lang="en-US" sz="1400" dirty="0">
              <a:solidFill>
                <a:srgbClr val="D5D5D5"/>
              </a:solidFill>
              <a:latin typeface="Verdana" panose="020B0604030504040204" pitchFamily="34" charset="0"/>
              <a:ea typeface="Verdana" panose="020B0604030504040204" pitchFamily="34" charset="0"/>
            </a:endParaRPr>
          </a:p>
          <a:p>
            <a:pPr marL="171450" indent="-171450">
              <a:buFont typeface="Arial" panose="020B0604020202020204" pitchFamily="34" charset="0"/>
              <a:buChar char="•"/>
            </a:pPr>
            <a:r>
              <a:rPr lang="en-US" sz="1400" dirty="0">
                <a:solidFill>
                  <a:srgbClr val="D5D5D5"/>
                </a:solidFill>
                <a:latin typeface="Verdana" panose="020B0604030504040204" pitchFamily="34" charset="0"/>
                <a:ea typeface="Verdana" panose="020B0604030504040204" pitchFamily="34" charset="0"/>
              </a:rPr>
              <a:t>Being featured on playlists is not crucial for gaining streams. Spotify remains the most popular platform, increasing the chances of a song being played. Since songs perform differently across various platforms, distributing music across multiple services maximizes the potential for success. Additionally, streams don’t necessarily correlate with higher rankings, so focusing on streams or rank independently is advisable.</a:t>
            </a:r>
          </a:p>
          <a:p>
            <a:pPr marL="171450" indent="-171450">
              <a:buFont typeface="Arial" panose="020B0604020202020204" pitchFamily="34" charset="0"/>
              <a:buChar char="•"/>
            </a:pPr>
            <a:endParaRPr lang="en-US" sz="1400" dirty="0">
              <a:solidFill>
                <a:srgbClr val="D5D5D5"/>
              </a:solidFill>
              <a:latin typeface="Verdana" panose="020B0604030504040204" pitchFamily="34" charset="0"/>
              <a:ea typeface="Verdana" panose="020B0604030504040204" pitchFamily="34" charset="0"/>
            </a:endParaRPr>
          </a:p>
          <a:p>
            <a:pPr marL="171450" indent="-171450">
              <a:buFont typeface="Arial" panose="020B0604020202020204" pitchFamily="34" charset="0"/>
              <a:buChar char="•"/>
            </a:pPr>
            <a:r>
              <a:rPr lang="en-US" sz="1400" dirty="0">
                <a:solidFill>
                  <a:srgbClr val="D5D5D5"/>
                </a:solidFill>
                <a:latin typeface="Verdana" panose="020B0604030504040204" pitchFamily="34" charset="0"/>
                <a:ea typeface="Verdana" panose="020B0604030504040204" pitchFamily="34" charset="0"/>
              </a:rPr>
              <a:t>The way music is used varies significantly across social media platforms. Not all songs are universally popular. Spotify's top songs often feature captivating rhythms or catchy lyrics, while YouTube highlights tracks with visually compelling music videos. On TikTok, however, songs are frequently chosen for their ability to enhance video content—whether through unique sounds or lyrics that align with a creator’s narrative.</a:t>
            </a:r>
          </a:p>
        </p:txBody>
      </p:sp>
    </p:spTree>
    <p:extLst>
      <p:ext uri="{BB962C8B-B14F-4D97-AF65-F5344CB8AC3E}">
        <p14:creationId xmlns:p14="http://schemas.microsoft.com/office/powerpoint/2010/main" val="9349236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2943922" cy="8229600"/>
          </a:xfrm>
          <a:prstGeom prst="rect">
            <a:avLst/>
          </a:prstGeom>
        </p:spPr>
      </p:pic>
      <p:sp>
        <p:nvSpPr>
          <p:cNvPr id="3" name="Text 0"/>
          <p:cNvSpPr/>
          <p:nvPr/>
        </p:nvSpPr>
        <p:spPr>
          <a:xfrm>
            <a:off x="4968052" y="209196"/>
            <a:ext cx="5486400" cy="685800"/>
          </a:xfrm>
          <a:prstGeom prst="rect">
            <a:avLst/>
          </a:prstGeom>
          <a:noFill/>
          <a:ln/>
        </p:spPr>
        <p:txBody>
          <a:bodyPr wrap="none" lIns="0" tIns="0" rIns="0" bIns="0" rtlCol="0" anchor="t"/>
          <a:lstStyle/>
          <a:p>
            <a:pPr marL="0" indent="0">
              <a:lnSpc>
                <a:spcPts val="5400"/>
              </a:lnSpc>
              <a:buNone/>
            </a:pPr>
            <a:r>
              <a:rPr lang="en-US" sz="4300" b="1" dirty="0">
                <a:solidFill>
                  <a:srgbClr val="FFE14D"/>
                </a:solidFill>
                <a:latin typeface="Comfortaa" pitchFamily="34" charset="0"/>
                <a:ea typeface="Comfortaa" pitchFamily="34" charset="-122"/>
                <a:cs typeface="Comfortaa" pitchFamily="34" charset="-120"/>
              </a:rPr>
              <a:t>Insights and Conclusion</a:t>
            </a:r>
            <a:endParaRPr lang="en-US" sz="4300" dirty="0"/>
          </a:p>
        </p:txBody>
      </p:sp>
      <p:sp>
        <p:nvSpPr>
          <p:cNvPr id="9" name="Shape 6"/>
          <p:cNvSpPr/>
          <p:nvPr/>
        </p:nvSpPr>
        <p:spPr>
          <a:xfrm>
            <a:off x="6365677" y="4979194"/>
            <a:ext cx="7385447" cy="706517"/>
          </a:xfrm>
          <a:prstGeom prst="rect">
            <a:avLst/>
          </a:prstGeom>
          <a:solidFill>
            <a:srgbClr val="000000">
              <a:alpha val="4000"/>
            </a:srgbClr>
          </a:solidFill>
          <a:ln/>
        </p:spPr>
        <p:txBody>
          <a:bodyPr/>
          <a:lstStyle/>
          <a:p>
            <a:endParaRPr lang="en-US"/>
          </a:p>
        </p:txBody>
      </p:sp>
      <p:sp>
        <p:nvSpPr>
          <p:cNvPr id="13" name="TextBox 12">
            <a:extLst>
              <a:ext uri="{FF2B5EF4-FFF2-40B4-BE49-F238E27FC236}">
                <a16:creationId xmlns:a16="http://schemas.microsoft.com/office/drawing/2014/main" id="{A72E18BB-55B9-941E-EAE1-5EB86FF41614}"/>
              </a:ext>
            </a:extLst>
          </p:cNvPr>
          <p:cNvSpPr txBox="1"/>
          <p:nvPr/>
        </p:nvSpPr>
        <p:spPr>
          <a:xfrm>
            <a:off x="3189248" y="1081572"/>
            <a:ext cx="10928195" cy="6986528"/>
          </a:xfrm>
          <a:prstGeom prst="rect">
            <a:avLst/>
          </a:prstGeom>
          <a:noFill/>
        </p:spPr>
        <p:txBody>
          <a:bodyPr wrap="square">
            <a:spAutoFit/>
          </a:bodyPr>
          <a:lstStyle/>
          <a:p>
            <a:r>
              <a:rPr lang="en-US" sz="1600" b="1" dirty="0">
                <a:solidFill>
                  <a:srgbClr val="D5D5D5"/>
                </a:solidFill>
                <a:latin typeface="Verdana" panose="020B0604030504040204" pitchFamily="34" charset="0"/>
                <a:ea typeface="Verdana" panose="020B0604030504040204" pitchFamily="34" charset="0"/>
              </a:rPr>
              <a:t>Key Findings from the Analysis:</a:t>
            </a:r>
          </a:p>
          <a:p>
            <a:endParaRPr lang="en-US" sz="1400" dirty="0">
              <a:solidFill>
                <a:srgbClr val="D5D5D5"/>
              </a:solidFill>
              <a:latin typeface="Verdana" panose="020B0604030504040204" pitchFamily="34" charset="0"/>
              <a:ea typeface="Verdana" panose="020B0604030504040204" pitchFamily="34" charset="0"/>
            </a:endParaRPr>
          </a:p>
          <a:p>
            <a:r>
              <a:rPr lang="en-US" sz="1400" dirty="0">
                <a:solidFill>
                  <a:srgbClr val="D5D5D5"/>
                </a:solidFill>
                <a:latin typeface="Verdana" panose="020B0604030504040204" pitchFamily="34" charset="0"/>
                <a:ea typeface="Verdana" panose="020B0604030504040204" pitchFamily="34" charset="0"/>
              </a:rPr>
              <a:t>1. </a:t>
            </a:r>
            <a:r>
              <a:rPr lang="en-US" sz="1400" u="sng" dirty="0">
                <a:solidFill>
                  <a:srgbClr val="D5D5D5"/>
                </a:solidFill>
                <a:latin typeface="Verdana" panose="020B0604030504040204" pitchFamily="34" charset="0"/>
                <a:ea typeface="Verdana" panose="020B0604030504040204" pitchFamily="34" charset="0"/>
              </a:rPr>
              <a:t>Top Streamed Tracks</a:t>
            </a:r>
          </a:p>
          <a:p>
            <a:pPr lvl="1">
              <a:buFont typeface="Arial" panose="020B0604020202020204" pitchFamily="34" charset="0"/>
              <a:buChar char="•"/>
            </a:pPr>
            <a:r>
              <a:rPr lang="en-US" sz="1400" dirty="0">
                <a:solidFill>
                  <a:srgbClr val="D5D5D5"/>
                </a:solidFill>
                <a:latin typeface="Verdana" panose="020B0604030504040204" pitchFamily="34" charset="0"/>
                <a:ea typeface="Verdana" panose="020B0604030504040204" pitchFamily="34" charset="0"/>
              </a:rPr>
              <a:t> By sorting the dataset by Spotify Streams, the top 15 most-streamed tracks were highlighted. The analysis revealed that specific songs garnered significantly more streams than others, indicating that a small number of tracks dominate Spotify's platform.</a:t>
            </a:r>
          </a:p>
          <a:p>
            <a:pPr lvl="1">
              <a:buFont typeface="Arial" panose="020B0604020202020204" pitchFamily="34" charset="0"/>
              <a:buChar char="•"/>
            </a:pPr>
            <a:r>
              <a:rPr lang="en-US" sz="1400" dirty="0">
                <a:solidFill>
                  <a:srgbClr val="D5D5D5"/>
                </a:solidFill>
                <a:latin typeface="Verdana" panose="020B0604030504040204" pitchFamily="34" charset="0"/>
                <a:ea typeface="Verdana" panose="020B0604030504040204" pitchFamily="34" charset="0"/>
              </a:rPr>
              <a:t> Popular tracks included recurring artists who were consistently present among the top ranks.</a:t>
            </a:r>
          </a:p>
          <a:p>
            <a:pPr>
              <a:buFont typeface="Arial" panose="020B0604020202020204" pitchFamily="34" charset="0"/>
              <a:buChar char="•"/>
            </a:pPr>
            <a:endParaRPr lang="en-US" sz="1400" dirty="0">
              <a:solidFill>
                <a:srgbClr val="D5D5D5"/>
              </a:solidFill>
              <a:latin typeface="Verdana" panose="020B0604030504040204" pitchFamily="34" charset="0"/>
              <a:ea typeface="Verdana" panose="020B0604030504040204" pitchFamily="34" charset="0"/>
            </a:endParaRPr>
          </a:p>
          <a:p>
            <a:r>
              <a:rPr lang="en-US" sz="1400" dirty="0">
                <a:solidFill>
                  <a:srgbClr val="D5D5D5"/>
                </a:solidFill>
                <a:latin typeface="Verdana" panose="020B0604030504040204" pitchFamily="34" charset="0"/>
                <a:ea typeface="Verdana" panose="020B0604030504040204" pitchFamily="34" charset="0"/>
              </a:rPr>
              <a:t>2. </a:t>
            </a:r>
            <a:r>
              <a:rPr lang="en-US" sz="1400" u="sng" dirty="0">
                <a:solidFill>
                  <a:srgbClr val="D5D5D5"/>
                </a:solidFill>
                <a:latin typeface="Verdana" panose="020B0604030504040204" pitchFamily="34" charset="0"/>
                <a:ea typeface="Verdana" panose="020B0604030504040204" pitchFamily="34" charset="0"/>
              </a:rPr>
              <a:t>Track Scores by Year</a:t>
            </a:r>
          </a:p>
          <a:p>
            <a:pPr lvl="1">
              <a:buFont typeface="Arial" panose="020B0604020202020204" pitchFamily="34" charset="0"/>
              <a:buChar char="•"/>
            </a:pPr>
            <a:r>
              <a:rPr lang="en-US" sz="1400" dirty="0">
                <a:solidFill>
                  <a:srgbClr val="D5D5D5"/>
                </a:solidFill>
                <a:latin typeface="Verdana" panose="020B0604030504040204" pitchFamily="34" charset="0"/>
                <a:ea typeface="Verdana" panose="020B0604030504040204" pitchFamily="34" charset="0"/>
              </a:rPr>
              <a:t> Visualizations were generated to display the average, best, and worst track scores for each year. This allowed for understanding how music has evolved over time and whether certain years produced better-performing songs.</a:t>
            </a:r>
          </a:p>
          <a:p>
            <a:pPr lvl="1">
              <a:buFont typeface="Arial" panose="020B0604020202020204" pitchFamily="34" charset="0"/>
              <a:buChar char="•"/>
            </a:pPr>
            <a:r>
              <a:rPr lang="en-US" sz="1400" dirty="0">
                <a:solidFill>
                  <a:srgbClr val="D5D5D5"/>
                </a:solidFill>
                <a:latin typeface="Verdana" panose="020B0604030504040204" pitchFamily="34" charset="0"/>
                <a:ea typeface="Verdana" panose="020B0604030504040204" pitchFamily="34" charset="0"/>
              </a:rPr>
              <a:t> The dataset suggests that explicit content has become more prevalent over time. However, there is no clear relationship between explicitness and a track’s popularity or score, challenging the notion that explicit lyrics directly contribute to success.</a:t>
            </a:r>
          </a:p>
          <a:p>
            <a:pPr>
              <a:buFont typeface="Arial" panose="020B0604020202020204" pitchFamily="34" charset="0"/>
              <a:buChar char="•"/>
            </a:pPr>
            <a:endParaRPr lang="en-US" sz="1400" dirty="0">
              <a:solidFill>
                <a:srgbClr val="D5D5D5"/>
              </a:solidFill>
              <a:latin typeface="Verdana" panose="020B0604030504040204" pitchFamily="34" charset="0"/>
              <a:ea typeface="Verdana" panose="020B0604030504040204" pitchFamily="34" charset="0"/>
            </a:endParaRPr>
          </a:p>
          <a:p>
            <a:r>
              <a:rPr lang="en-US" sz="1400" dirty="0">
                <a:solidFill>
                  <a:srgbClr val="D5D5D5"/>
                </a:solidFill>
                <a:latin typeface="Verdana" panose="020B0604030504040204" pitchFamily="34" charset="0"/>
                <a:ea typeface="Verdana" panose="020B0604030504040204" pitchFamily="34" charset="0"/>
              </a:rPr>
              <a:t>3. </a:t>
            </a:r>
            <a:r>
              <a:rPr lang="en-US" sz="1400" u="sng" dirty="0">
                <a:solidFill>
                  <a:srgbClr val="D5D5D5"/>
                </a:solidFill>
                <a:latin typeface="Verdana" panose="020B0604030504040204" pitchFamily="34" charset="0"/>
                <a:ea typeface="Verdana" panose="020B0604030504040204" pitchFamily="34" charset="0"/>
              </a:rPr>
              <a:t>Platform-Specific Insights</a:t>
            </a:r>
          </a:p>
          <a:p>
            <a:pPr lvl="1">
              <a:buFont typeface="Arial" panose="020B0604020202020204" pitchFamily="34" charset="0"/>
              <a:buChar char="•"/>
            </a:pPr>
            <a:r>
              <a:rPr lang="en-US" sz="1400" dirty="0">
                <a:solidFill>
                  <a:srgbClr val="D5D5D5"/>
                </a:solidFill>
                <a:latin typeface="Verdana" panose="020B0604030504040204" pitchFamily="34" charset="0"/>
                <a:ea typeface="Verdana" panose="020B0604030504040204" pitchFamily="34" charset="0"/>
              </a:rPr>
              <a:t> Spotify: Most popular songs have a combination of catchy lyrics and rhythm, and the platform is heavily used for streaming. Recent streams have a greater impact on a song’s popularity than the cumulative total.</a:t>
            </a:r>
          </a:p>
          <a:p>
            <a:pPr lvl="1">
              <a:buFont typeface="Arial" panose="020B0604020202020204" pitchFamily="34" charset="0"/>
              <a:buChar char="•"/>
            </a:pPr>
            <a:r>
              <a:rPr lang="en-US" sz="1400" dirty="0">
                <a:solidFill>
                  <a:srgbClr val="D5D5D5"/>
                </a:solidFill>
                <a:latin typeface="Verdana" panose="020B0604030504040204" pitchFamily="34" charset="0"/>
                <a:ea typeface="Verdana" panose="020B0604030504040204" pitchFamily="34" charset="0"/>
              </a:rPr>
              <a:t> YouTube: Visual appeal plays a major role in determining song popularity, and music videos with engaging content tend to receive more streams.</a:t>
            </a:r>
          </a:p>
          <a:p>
            <a:pPr lvl="1">
              <a:buFont typeface="Arial" panose="020B0604020202020204" pitchFamily="34" charset="0"/>
              <a:buChar char="•"/>
            </a:pPr>
            <a:r>
              <a:rPr lang="en-US" sz="1400" dirty="0">
                <a:solidFill>
                  <a:srgbClr val="D5D5D5"/>
                </a:solidFill>
                <a:latin typeface="Verdana" panose="020B0604030504040204" pitchFamily="34" charset="0"/>
                <a:ea typeface="Verdana" panose="020B0604030504040204" pitchFamily="34" charset="0"/>
              </a:rPr>
              <a:t> TikTok: Tracks gain popularity not necessarily for their musical quality but for their alignment with trends and user-generated content, such as skits or challenges.</a:t>
            </a:r>
          </a:p>
          <a:p>
            <a:pPr lvl="1">
              <a:buFont typeface="Arial" panose="020B0604020202020204" pitchFamily="34" charset="0"/>
              <a:buChar char="•"/>
            </a:pPr>
            <a:r>
              <a:rPr lang="en-US" sz="1400" dirty="0">
                <a:solidFill>
                  <a:srgbClr val="D5D5D5"/>
                </a:solidFill>
                <a:latin typeface="Verdana" panose="020B0604030504040204" pitchFamily="34" charset="0"/>
                <a:ea typeface="Verdana" panose="020B0604030504040204" pitchFamily="34" charset="0"/>
              </a:rPr>
              <a:t> Shazam: This platform focuses on identifying songs, helping to boost song recognition and overall popularity.</a:t>
            </a:r>
          </a:p>
          <a:p>
            <a:endParaRPr lang="en-US" sz="1400" dirty="0">
              <a:solidFill>
                <a:srgbClr val="D5D5D5"/>
              </a:solidFill>
              <a:latin typeface="Verdana" panose="020B0604030504040204" pitchFamily="34" charset="0"/>
              <a:ea typeface="Verdana" panose="020B0604030504040204" pitchFamily="34" charset="0"/>
            </a:endParaRPr>
          </a:p>
          <a:p>
            <a:r>
              <a:rPr lang="en-US" sz="1400" dirty="0">
                <a:solidFill>
                  <a:srgbClr val="D5D5D5"/>
                </a:solidFill>
                <a:latin typeface="Verdana" panose="020B0604030504040204" pitchFamily="34" charset="0"/>
                <a:ea typeface="Verdana" panose="020B0604030504040204" pitchFamily="34" charset="0"/>
              </a:rPr>
              <a:t>4. </a:t>
            </a:r>
            <a:r>
              <a:rPr lang="en-US" sz="1400" u="sng" dirty="0">
                <a:solidFill>
                  <a:srgbClr val="D5D5D5"/>
                </a:solidFill>
                <a:latin typeface="Verdana" panose="020B0604030504040204" pitchFamily="34" charset="0"/>
                <a:ea typeface="Verdana" panose="020B0604030504040204" pitchFamily="34" charset="0"/>
              </a:rPr>
              <a:t>Track Popularity and Playlists</a:t>
            </a:r>
          </a:p>
          <a:p>
            <a:pPr lvl="1">
              <a:buFont typeface="Arial" panose="020B0604020202020204" pitchFamily="34" charset="0"/>
              <a:buChar char="•"/>
            </a:pPr>
            <a:r>
              <a:rPr lang="en-US" sz="1400" dirty="0">
                <a:solidFill>
                  <a:srgbClr val="D5D5D5"/>
                </a:solidFill>
                <a:latin typeface="Verdana" panose="020B0604030504040204" pitchFamily="34" charset="0"/>
                <a:ea typeface="Verdana" panose="020B0604030504040204" pitchFamily="34" charset="0"/>
              </a:rPr>
              <a:t> An interesting finding was that inclusion in playlists is not essential for higher streams. The analysis suggests that playlist presence and total streams are independent variables.</a:t>
            </a:r>
          </a:p>
          <a:p>
            <a:pPr>
              <a:buFont typeface="Arial" panose="020B0604020202020204" pitchFamily="34" charset="0"/>
              <a:buChar char="•"/>
            </a:pPr>
            <a:endParaRPr lang="en-US" sz="1400" dirty="0">
              <a:solidFill>
                <a:srgbClr val="D5D5D5"/>
              </a:solidFill>
              <a:latin typeface="Verdana" panose="020B0604030504040204" pitchFamily="34" charset="0"/>
              <a:ea typeface="Verdana" panose="020B0604030504040204" pitchFamily="34" charset="0"/>
            </a:endParaRPr>
          </a:p>
          <a:p>
            <a:r>
              <a:rPr lang="en-US" sz="1400" dirty="0">
                <a:solidFill>
                  <a:srgbClr val="D5D5D5"/>
                </a:solidFill>
                <a:latin typeface="Verdana" panose="020B0604030504040204" pitchFamily="34" charset="0"/>
                <a:ea typeface="Verdana" panose="020B0604030504040204" pitchFamily="34" charset="0"/>
              </a:rPr>
              <a:t>5. </a:t>
            </a:r>
            <a:r>
              <a:rPr lang="en-US" sz="1400" u="sng" dirty="0">
                <a:solidFill>
                  <a:srgbClr val="D5D5D5"/>
                </a:solidFill>
                <a:latin typeface="Verdana" panose="020B0604030504040204" pitchFamily="34" charset="0"/>
                <a:ea typeface="Verdana" panose="020B0604030504040204" pitchFamily="34" charset="0"/>
              </a:rPr>
              <a:t>Interest in Explicit Music</a:t>
            </a:r>
          </a:p>
          <a:p>
            <a:pPr lvl="1">
              <a:buFont typeface="Arial" panose="020B0604020202020204" pitchFamily="34" charset="0"/>
              <a:buChar char="•"/>
            </a:pPr>
            <a:r>
              <a:rPr lang="en-US" sz="1400" dirty="0">
                <a:solidFill>
                  <a:srgbClr val="D5D5D5"/>
                </a:solidFill>
                <a:latin typeface="Verdana" panose="020B0604030504040204" pitchFamily="34" charset="0"/>
                <a:ea typeface="Verdana" panose="020B0604030504040204" pitchFamily="34" charset="0"/>
              </a:rPr>
              <a:t> The analysis on explicit content revealed a growing trend toward releasing songs with explicit lyrics. However, the presence of explicit lyrics did not significantly affect a song’s performance on charts or its total streams.</a:t>
            </a:r>
          </a:p>
        </p:txBody>
      </p:sp>
    </p:spTree>
    <p:extLst>
      <p:ext uri="{BB962C8B-B14F-4D97-AF65-F5344CB8AC3E}">
        <p14:creationId xmlns:p14="http://schemas.microsoft.com/office/powerpoint/2010/main" val="3430434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1321356" y="1704023"/>
            <a:ext cx="5486400" cy="685800"/>
          </a:xfrm>
          <a:prstGeom prst="rect">
            <a:avLst/>
          </a:prstGeom>
          <a:noFill/>
          <a:ln/>
        </p:spPr>
        <p:txBody>
          <a:bodyPr wrap="none" lIns="0" tIns="0" rIns="0" bIns="0" rtlCol="0" anchor="t"/>
          <a:lstStyle/>
          <a:p>
            <a:pPr marL="0" indent="0">
              <a:lnSpc>
                <a:spcPts val="5400"/>
              </a:lnSpc>
              <a:buNone/>
            </a:pPr>
            <a:r>
              <a:rPr lang="en-US" sz="4300" b="1" dirty="0">
                <a:solidFill>
                  <a:srgbClr val="FFE14D"/>
                </a:solidFill>
                <a:latin typeface="Comfortaa" pitchFamily="34" charset="0"/>
                <a:ea typeface="Comfortaa" pitchFamily="34" charset="-122"/>
                <a:cs typeface="Comfortaa" pitchFamily="34" charset="-120"/>
              </a:rPr>
              <a:t>Project Links</a:t>
            </a:r>
            <a:endParaRPr lang="en-US" sz="4300" dirty="0"/>
          </a:p>
        </p:txBody>
      </p:sp>
      <p:sp>
        <p:nvSpPr>
          <p:cNvPr id="3" name="Text 1"/>
          <p:cNvSpPr/>
          <p:nvPr/>
        </p:nvSpPr>
        <p:spPr>
          <a:xfrm>
            <a:off x="1321356" y="2883575"/>
            <a:ext cx="11987689" cy="395049"/>
          </a:xfrm>
          <a:prstGeom prst="rect">
            <a:avLst/>
          </a:prstGeom>
          <a:noFill/>
          <a:ln/>
        </p:spPr>
        <p:txBody>
          <a:bodyPr wrap="none" lIns="0" tIns="0" rIns="0" bIns="0" rtlCol="0" anchor="t"/>
          <a:lstStyle/>
          <a:p>
            <a:pPr marL="0" indent="0">
              <a:lnSpc>
                <a:spcPts val="3100"/>
              </a:lnSpc>
              <a:buNone/>
            </a:pPr>
            <a:r>
              <a:rPr lang="en-US" sz="1900" dirty="0">
                <a:solidFill>
                  <a:srgbClr val="D7D4CC"/>
                </a:solidFill>
                <a:latin typeface="Raleway" pitchFamily="34" charset="0"/>
                <a:ea typeface="Raleway" pitchFamily="34" charset="-122"/>
                <a:cs typeface="Raleway" pitchFamily="34" charset="-120"/>
              </a:rPr>
              <a:t>The project includes links to various resources.</a:t>
            </a:r>
            <a:endParaRPr lang="en-US" sz="1900" dirty="0"/>
          </a:p>
        </p:txBody>
      </p:sp>
      <p:sp>
        <p:nvSpPr>
          <p:cNvPr id="4" name="Shape 2"/>
          <p:cNvSpPr/>
          <p:nvPr/>
        </p:nvSpPr>
        <p:spPr>
          <a:xfrm>
            <a:off x="1321356" y="3833932"/>
            <a:ext cx="555427" cy="555427"/>
          </a:xfrm>
          <a:prstGeom prst="roundRect">
            <a:avLst>
              <a:gd name="adj" fmla="val 66675"/>
            </a:avLst>
          </a:prstGeom>
          <a:solidFill>
            <a:srgbClr val="46464A"/>
          </a:solidFill>
          <a:ln/>
        </p:spPr>
        <p:txBody>
          <a:bodyPr/>
          <a:lstStyle/>
          <a:p>
            <a:endParaRPr lang="en-US"/>
          </a:p>
        </p:txBody>
      </p:sp>
      <p:sp>
        <p:nvSpPr>
          <p:cNvPr id="5" name="Text 3"/>
          <p:cNvSpPr/>
          <p:nvPr/>
        </p:nvSpPr>
        <p:spPr>
          <a:xfrm>
            <a:off x="1534358" y="3947041"/>
            <a:ext cx="129421" cy="329208"/>
          </a:xfrm>
          <a:prstGeom prst="rect">
            <a:avLst/>
          </a:prstGeom>
          <a:noFill/>
          <a:ln/>
        </p:spPr>
        <p:txBody>
          <a:bodyPr wrap="none" lIns="0" tIns="0" rIns="0" bIns="0" rtlCol="0" anchor="t"/>
          <a:lstStyle/>
          <a:p>
            <a:pPr marL="0" indent="0" algn="ctr">
              <a:lnSpc>
                <a:spcPts val="2550"/>
              </a:lnSpc>
              <a:buNone/>
            </a:pPr>
            <a:r>
              <a:rPr lang="en-US" sz="2550" b="1" dirty="0">
                <a:solidFill>
                  <a:srgbClr val="D7D4CC"/>
                </a:solidFill>
                <a:latin typeface="Comfortaa" pitchFamily="34" charset="0"/>
                <a:ea typeface="Comfortaa" pitchFamily="34" charset="-122"/>
                <a:cs typeface="Comfortaa" pitchFamily="34" charset="-120"/>
              </a:rPr>
              <a:t>1</a:t>
            </a:r>
            <a:endParaRPr lang="en-US" sz="2550" dirty="0"/>
          </a:p>
        </p:txBody>
      </p:sp>
      <p:sp>
        <p:nvSpPr>
          <p:cNvPr id="6" name="Text 4"/>
          <p:cNvSpPr/>
          <p:nvPr/>
        </p:nvSpPr>
        <p:spPr>
          <a:xfrm>
            <a:off x="2123598" y="3833932"/>
            <a:ext cx="3062881" cy="342899"/>
          </a:xfrm>
          <a:prstGeom prst="rect">
            <a:avLst/>
          </a:prstGeom>
          <a:noFill/>
          <a:ln/>
        </p:spPr>
        <p:txBody>
          <a:bodyPr wrap="none" lIns="0" tIns="0" rIns="0" bIns="0" rtlCol="0" anchor="t"/>
          <a:lstStyle/>
          <a:p>
            <a:pPr marL="0" indent="0">
              <a:lnSpc>
                <a:spcPts val="2700"/>
              </a:lnSpc>
              <a:buNone/>
            </a:pPr>
            <a:r>
              <a:rPr lang="en-US" sz="2150" b="1" dirty="0">
                <a:solidFill>
                  <a:srgbClr val="D7D4CC"/>
                </a:solidFill>
                <a:latin typeface="Comfortaa" pitchFamily="34" charset="0"/>
                <a:ea typeface="Comfortaa" pitchFamily="34" charset="-122"/>
                <a:cs typeface="Comfortaa" pitchFamily="34" charset="-120"/>
              </a:rPr>
              <a:t>Actual Spotify Portal</a:t>
            </a:r>
          </a:p>
          <a:p>
            <a:pPr marL="0" indent="0">
              <a:lnSpc>
                <a:spcPts val="2700"/>
              </a:lnSpc>
              <a:buNone/>
            </a:pPr>
            <a:endParaRPr lang="en-US" sz="2150" dirty="0"/>
          </a:p>
        </p:txBody>
      </p:sp>
      <p:sp>
        <p:nvSpPr>
          <p:cNvPr id="7" name="Text 5"/>
          <p:cNvSpPr/>
          <p:nvPr/>
        </p:nvSpPr>
        <p:spPr>
          <a:xfrm>
            <a:off x="2123599" y="4324945"/>
            <a:ext cx="3029069" cy="395049"/>
          </a:xfrm>
          <a:prstGeom prst="rect">
            <a:avLst/>
          </a:prstGeom>
          <a:noFill/>
          <a:ln/>
        </p:spPr>
        <p:txBody>
          <a:bodyPr wrap="none" lIns="0" tIns="0" rIns="0" bIns="0" rtlCol="0" anchor="t"/>
          <a:lstStyle/>
          <a:p>
            <a:pPr marL="0" indent="0">
              <a:lnSpc>
                <a:spcPts val="3100"/>
              </a:lnSpc>
              <a:buNone/>
            </a:pPr>
            <a:r>
              <a:rPr lang="en-US" sz="1900" dirty="0">
                <a:solidFill>
                  <a:srgbClr val="D7D4CC"/>
                </a:solidFill>
                <a:latin typeface="Raleway" pitchFamily="34" charset="0"/>
                <a:ea typeface="Raleway" pitchFamily="34" charset="-122"/>
                <a:cs typeface="Raleway" pitchFamily="34" charset="-120"/>
                <a:hlinkClick r:id="rId3"/>
              </a:rPr>
              <a:t>Link to the portal.</a:t>
            </a:r>
            <a:endParaRPr lang="en-US" sz="1900" dirty="0"/>
          </a:p>
        </p:txBody>
      </p:sp>
      <p:sp>
        <p:nvSpPr>
          <p:cNvPr id="8" name="Shape 6"/>
          <p:cNvSpPr/>
          <p:nvPr/>
        </p:nvSpPr>
        <p:spPr>
          <a:xfrm>
            <a:off x="5399484" y="3833932"/>
            <a:ext cx="555427" cy="555427"/>
          </a:xfrm>
          <a:prstGeom prst="roundRect">
            <a:avLst>
              <a:gd name="adj" fmla="val 66675"/>
            </a:avLst>
          </a:prstGeom>
          <a:solidFill>
            <a:srgbClr val="46464A"/>
          </a:solidFill>
          <a:ln/>
        </p:spPr>
        <p:txBody>
          <a:bodyPr/>
          <a:lstStyle/>
          <a:p>
            <a:endParaRPr lang="en-US"/>
          </a:p>
        </p:txBody>
      </p:sp>
      <p:sp>
        <p:nvSpPr>
          <p:cNvPr id="9" name="Text 7"/>
          <p:cNvSpPr/>
          <p:nvPr/>
        </p:nvSpPr>
        <p:spPr>
          <a:xfrm>
            <a:off x="5580340" y="3947041"/>
            <a:ext cx="193596" cy="329208"/>
          </a:xfrm>
          <a:prstGeom prst="rect">
            <a:avLst/>
          </a:prstGeom>
          <a:noFill/>
          <a:ln/>
        </p:spPr>
        <p:txBody>
          <a:bodyPr wrap="none" lIns="0" tIns="0" rIns="0" bIns="0" rtlCol="0" anchor="t"/>
          <a:lstStyle/>
          <a:p>
            <a:pPr marL="0" indent="0" algn="ctr">
              <a:lnSpc>
                <a:spcPts val="2550"/>
              </a:lnSpc>
              <a:buNone/>
            </a:pPr>
            <a:r>
              <a:rPr lang="en-US" sz="2550" b="1" dirty="0">
                <a:solidFill>
                  <a:srgbClr val="D7D4CC"/>
                </a:solidFill>
                <a:latin typeface="Comfortaa" pitchFamily="34" charset="0"/>
                <a:ea typeface="Comfortaa" pitchFamily="34" charset="-122"/>
                <a:cs typeface="Comfortaa" pitchFamily="34" charset="-120"/>
              </a:rPr>
              <a:t>2</a:t>
            </a:r>
            <a:endParaRPr lang="en-US" sz="2550" dirty="0"/>
          </a:p>
        </p:txBody>
      </p:sp>
      <p:sp>
        <p:nvSpPr>
          <p:cNvPr id="10" name="Text 8"/>
          <p:cNvSpPr/>
          <p:nvPr/>
        </p:nvSpPr>
        <p:spPr>
          <a:xfrm>
            <a:off x="6201728" y="3833932"/>
            <a:ext cx="2743200" cy="342900"/>
          </a:xfrm>
          <a:prstGeom prst="rect">
            <a:avLst/>
          </a:prstGeom>
          <a:noFill/>
          <a:ln/>
        </p:spPr>
        <p:txBody>
          <a:bodyPr wrap="none" lIns="0" tIns="0" rIns="0" bIns="0" rtlCol="0" anchor="t"/>
          <a:lstStyle/>
          <a:p>
            <a:pPr marL="0" indent="0">
              <a:lnSpc>
                <a:spcPts val="2700"/>
              </a:lnSpc>
              <a:buNone/>
            </a:pPr>
            <a:r>
              <a:rPr lang="en-US" sz="2150" b="1" dirty="0">
                <a:solidFill>
                  <a:srgbClr val="D7D4CC"/>
                </a:solidFill>
                <a:latin typeface="Comfortaa" pitchFamily="34" charset="0"/>
                <a:ea typeface="Comfortaa" pitchFamily="34" charset="-122"/>
                <a:cs typeface="Comfortaa" pitchFamily="34" charset="-120"/>
              </a:rPr>
              <a:t>Spotify-EDA</a:t>
            </a:r>
            <a:endParaRPr lang="en-US" sz="2150" dirty="0"/>
          </a:p>
        </p:txBody>
      </p:sp>
      <p:sp>
        <p:nvSpPr>
          <p:cNvPr id="11" name="Text 9"/>
          <p:cNvSpPr/>
          <p:nvPr/>
        </p:nvSpPr>
        <p:spPr>
          <a:xfrm>
            <a:off x="6201728" y="4324946"/>
            <a:ext cx="3029069" cy="425768"/>
          </a:xfrm>
          <a:prstGeom prst="rect">
            <a:avLst/>
          </a:prstGeom>
          <a:noFill/>
          <a:ln/>
        </p:spPr>
        <p:txBody>
          <a:bodyPr wrap="square" lIns="0" tIns="0" rIns="0" bIns="0" rtlCol="0" anchor="t"/>
          <a:lstStyle/>
          <a:p>
            <a:pPr marL="0" indent="0">
              <a:lnSpc>
                <a:spcPts val="3100"/>
              </a:lnSpc>
              <a:buNone/>
            </a:pPr>
            <a:r>
              <a:rPr lang="en-US" sz="1900" dirty="0">
                <a:solidFill>
                  <a:srgbClr val="D7D4CC"/>
                </a:solidFill>
                <a:latin typeface="Raleway" pitchFamily="34" charset="0"/>
                <a:ea typeface="Raleway" pitchFamily="34" charset="-122"/>
                <a:cs typeface="Raleway" pitchFamily="34" charset="-120"/>
                <a:hlinkClick r:id="rId4"/>
              </a:rPr>
              <a:t>Link to the project file.</a:t>
            </a:r>
            <a:endParaRPr lang="en-US" sz="1900" dirty="0"/>
          </a:p>
        </p:txBody>
      </p:sp>
      <p:sp>
        <p:nvSpPr>
          <p:cNvPr id="12" name="Shape 10"/>
          <p:cNvSpPr/>
          <p:nvPr/>
        </p:nvSpPr>
        <p:spPr>
          <a:xfrm>
            <a:off x="9477613" y="3833932"/>
            <a:ext cx="555427" cy="555427"/>
          </a:xfrm>
          <a:prstGeom prst="roundRect">
            <a:avLst>
              <a:gd name="adj" fmla="val 66675"/>
            </a:avLst>
          </a:prstGeom>
          <a:solidFill>
            <a:srgbClr val="46464A"/>
          </a:solidFill>
          <a:ln/>
        </p:spPr>
        <p:txBody>
          <a:bodyPr/>
          <a:lstStyle/>
          <a:p>
            <a:endParaRPr lang="en-US"/>
          </a:p>
        </p:txBody>
      </p:sp>
      <p:sp>
        <p:nvSpPr>
          <p:cNvPr id="13" name="Text 11"/>
          <p:cNvSpPr/>
          <p:nvPr/>
        </p:nvSpPr>
        <p:spPr>
          <a:xfrm>
            <a:off x="9656683" y="3947041"/>
            <a:ext cx="197168" cy="329208"/>
          </a:xfrm>
          <a:prstGeom prst="rect">
            <a:avLst/>
          </a:prstGeom>
          <a:noFill/>
          <a:ln/>
        </p:spPr>
        <p:txBody>
          <a:bodyPr wrap="none" lIns="0" tIns="0" rIns="0" bIns="0" rtlCol="0" anchor="t"/>
          <a:lstStyle/>
          <a:p>
            <a:pPr marL="0" indent="0" algn="ctr">
              <a:lnSpc>
                <a:spcPts val="2550"/>
              </a:lnSpc>
              <a:buNone/>
            </a:pPr>
            <a:r>
              <a:rPr lang="en-US" sz="2550" b="1" dirty="0">
                <a:solidFill>
                  <a:srgbClr val="D7D4CC"/>
                </a:solidFill>
                <a:latin typeface="Comfortaa" pitchFamily="34" charset="0"/>
                <a:ea typeface="Comfortaa" pitchFamily="34" charset="-122"/>
                <a:cs typeface="Comfortaa" pitchFamily="34" charset="-120"/>
              </a:rPr>
              <a:t>3</a:t>
            </a:r>
            <a:endParaRPr lang="en-US" sz="2550" dirty="0"/>
          </a:p>
        </p:txBody>
      </p:sp>
      <p:sp>
        <p:nvSpPr>
          <p:cNvPr id="14" name="Text 12"/>
          <p:cNvSpPr/>
          <p:nvPr/>
        </p:nvSpPr>
        <p:spPr>
          <a:xfrm>
            <a:off x="10279856" y="3833932"/>
            <a:ext cx="2743200" cy="342900"/>
          </a:xfrm>
          <a:prstGeom prst="rect">
            <a:avLst/>
          </a:prstGeom>
          <a:noFill/>
          <a:ln/>
        </p:spPr>
        <p:txBody>
          <a:bodyPr wrap="none" lIns="0" tIns="0" rIns="0" bIns="0" rtlCol="0" anchor="t"/>
          <a:lstStyle/>
          <a:p>
            <a:pPr marL="0" indent="0">
              <a:lnSpc>
                <a:spcPts val="2700"/>
              </a:lnSpc>
              <a:buNone/>
            </a:pPr>
            <a:r>
              <a:rPr lang="en-US" sz="2150" b="1" dirty="0">
                <a:solidFill>
                  <a:srgbClr val="D7D4CC"/>
                </a:solidFill>
                <a:latin typeface="Comfortaa" pitchFamily="34" charset="0"/>
                <a:ea typeface="Comfortaa" pitchFamily="34" charset="-122"/>
                <a:cs typeface="Comfortaa" pitchFamily="34" charset="-120"/>
              </a:rPr>
              <a:t>Data Set</a:t>
            </a:r>
            <a:endParaRPr lang="en-US" sz="2150" dirty="0"/>
          </a:p>
        </p:txBody>
      </p:sp>
      <p:sp>
        <p:nvSpPr>
          <p:cNvPr id="15" name="Text 13"/>
          <p:cNvSpPr/>
          <p:nvPr/>
        </p:nvSpPr>
        <p:spPr>
          <a:xfrm>
            <a:off x="10279856" y="4324945"/>
            <a:ext cx="3029069" cy="790099"/>
          </a:xfrm>
          <a:prstGeom prst="rect">
            <a:avLst/>
          </a:prstGeom>
          <a:noFill/>
          <a:ln/>
        </p:spPr>
        <p:txBody>
          <a:bodyPr wrap="square" lIns="0" tIns="0" rIns="0" bIns="0" rtlCol="0" anchor="t"/>
          <a:lstStyle/>
          <a:p>
            <a:pPr marL="0" indent="0">
              <a:lnSpc>
                <a:spcPts val="3100"/>
              </a:lnSpc>
              <a:buNone/>
            </a:pPr>
            <a:r>
              <a:rPr lang="en-US" sz="1900" dirty="0">
                <a:solidFill>
                  <a:srgbClr val="D7D4CC"/>
                </a:solidFill>
                <a:latin typeface="Raleway" pitchFamily="34" charset="0"/>
                <a:ea typeface="Raleway" pitchFamily="34" charset="-122"/>
                <a:cs typeface="Raleway" pitchFamily="34" charset="-120"/>
                <a:hlinkClick r:id="rId5"/>
              </a:rPr>
              <a:t>Link to the csv file.</a:t>
            </a:r>
            <a:endParaRPr lang="en-US" sz="1900" dirty="0"/>
          </a:p>
        </p:txBody>
      </p:sp>
      <p:sp>
        <p:nvSpPr>
          <p:cNvPr id="16" name="Shape 14"/>
          <p:cNvSpPr/>
          <p:nvPr/>
        </p:nvSpPr>
        <p:spPr>
          <a:xfrm>
            <a:off x="1321356" y="5639514"/>
            <a:ext cx="555427" cy="555427"/>
          </a:xfrm>
          <a:prstGeom prst="roundRect">
            <a:avLst>
              <a:gd name="adj" fmla="val 66675"/>
            </a:avLst>
          </a:prstGeom>
          <a:solidFill>
            <a:srgbClr val="46464A"/>
          </a:solidFill>
          <a:ln/>
        </p:spPr>
        <p:txBody>
          <a:bodyPr/>
          <a:lstStyle/>
          <a:p>
            <a:endParaRPr lang="en-US"/>
          </a:p>
        </p:txBody>
      </p:sp>
      <p:sp>
        <p:nvSpPr>
          <p:cNvPr id="17" name="Text 15"/>
          <p:cNvSpPr/>
          <p:nvPr/>
        </p:nvSpPr>
        <p:spPr>
          <a:xfrm>
            <a:off x="1491615" y="5752624"/>
            <a:ext cx="214908" cy="329208"/>
          </a:xfrm>
          <a:prstGeom prst="rect">
            <a:avLst/>
          </a:prstGeom>
          <a:noFill/>
          <a:ln/>
        </p:spPr>
        <p:txBody>
          <a:bodyPr wrap="none" lIns="0" tIns="0" rIns="0" bIns="0" rtlCol="0" anchor="t"/>
          <a:lstStyle/>
          <a:p>
            <a:pPr marL="0" indent="0" algn="ctr">
              <a:lnSpc>
                <a:spcPts val="2550"/>
              </a:lnSpc>
              <a:buNone/>
            </a:pPr>
            <a:r>
              <a:rPr lang="en-US" sz="2550" b="1" dirty="0">
                <a:solidFill>
                  <a:srgbClr val="D7D4CC"/>
                </a:solidFill>
                <a:latin typeface="Comfortaa" pitchFamily="34" charset="0"/>
                <a:ea typeface="Comfortaa" pitchFamily="34" charset="-122"/>
                <a:cs typeface="Comfortaa" pitchFamily="34" charset="-120"/>
              </a:rPr>
              <a:t>4</a:t>
            </a:r>
            <a:endParaRPr lang="en-US" sz="2550" dirty="0"/>
          </a:p>
        </p:txBody>
      </p:sp>
      <p:sp>
        <p:nvSpPr>
          <p:cNvPr id="18" name="Text 16"/>
          <p:cNvSpPr/>
          <p:nvPr/>
        </p:nvSpPr>
        <p:spPr>
          <a:xfrm>
            <a:off x="2123599" y="5639514"/>
            <a:ext cx="2743200" cy="342900"/>
          </a:xfrm>
          <a:prstGeom prst="rect">
            <a:avLst/>
          </a:prstGeom>
          <a:noFill/>
          <a:ln/>
        </p:spPr>
        <p:txBody>
          <a:bodyPr wrap="none" lIns="0" tIns="0" rIns="0" bIns="0" rtlCol="0" anchor="t"/>
          <a:lstStyle/>
          <a:p>
            <a:pPr marL="0" indent="0">
              <a:lnSpc>
                <a:spcPts val="2700"/>
              </a:lnSpc>
              <a:buNone/>
            </a:pPr>
            <a:r>
              <a:rPr lang="en-US" sz="2150" b="1" dirty="0">
                <a:solidFill>
                  <a:srgbClr val="D7D4CC"/>
                </a:solidFill>
                <a:latin typeface="Comfortaa" pitchFamily="34" charset="0"/>
                <a:ea typeface="Comfortaa" pitchFamily="34" charset="-122"/>
                <a:cs typeface="Comfortaa" pitchFamily="34" charset="-120"/>
              </a:rPr>
              <a:t>READ-ME at </a:t>
            </a:r>
            <a:r>
              <a:rPr lang="en-US" sz="2150" b="1" dirty="0" err="1">
                <a:solidFill>
                  <a:srgbClr val="D7D4CC"/>
                </a:solidFill>
                <a:latin typeface="Comfortaa" pitchFamily="34" charset="0"/>
                <a:ea typeface="Comfortaa" pitchFamily="34" charset="-122"/>
                <a:cs typeface="Comfortaa" pitchFamily="34" charset="-120"/>
              </a:rPr>
              <a:t>Github</a:t>
            </a:r>
            <a:endParaRPr lang="en-US" sz="2150" dirty="0"/>
          </a:p>
        </p:txBody>
      </p:sp>
      <p:sp>
        <p:nvSpPr>
          <p:cNvPr id="19" name="Text 17"/>
          <p:cNvSpPr/>
          <p:nvPr/>
        </p:nvSpPr>
        <p:spPr>
          <a:xfrm>
            <a:off x="2123599" y="6130528"/>
            <a:ext cx="5068253" cy="395049"/>
          </a:xfrm>
          <a:prstGeom prst="rect">
            <a:avLst/>
          </a:prstGeom>
          <a:noFill/>
          <a:ln/>
        </p:spPr>
        <p:txBody>
          <a:bodyPr wrap="none" lIns="0" tIns="0" rIns="0" bIns="0" rtlCol="0" anchor="t"/>
          <a:lstStyle/>
          <a:p>
            <a:pPr marL="0" indent="0">
              <a:lnSpc>
                <a:spcPts val="3100"/>
              </a:lnSpc>
              <a:buNone/>
            </a:pPr>
            <a:r>
              <a:rPr lang="en-US" sz="1900" dirty="0">
                <a:solidFill>
                  <a:srgbClr val="D7D4CC"/>
                </a:solidFill>
                <a:latin typeface="Raleway" pitchFamily="34" charset="0"/>
                <a:ea typeface="Raleway" pitchFamily="34" charset="-122"/>
                <a:cs typeface="Raleway" pitchFamily="34" charset="-120"/>
                <a:hlinkClick r:id="rId6"/>
              </a:rPr>
              <a:t>Link to the repository</a:t>
            </a:r>
            <a:r>
              <a:rPr lang="en-US" sz="1900" dirty="0">
                <a:solidFill>
                  <a:srgbClr val="D7D4CC"/>
                </a:solidFill>
                <a:latin typeface="Raleway" pitchFamily="34" charset="0"/>
                <a:ea typeface="Raleway" pitchFamily="34" charset="-122"/>
                <a:cs typeface="Raleway" pitchFamily="34" charset="-120"/>
              </a:rPr>
              <a:t>.</a:t>
            </a:r>
            <a:endParaRPr lang="en-US" sz="19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BFACA41F-651A-A520-5812-667391197C3E}"/>
              </a:ext>
            </a:extLst>
          </p:cNvPr>
          <p:cNvSpPr/>
          <p:nvPr/>
        </p:nvSpPr>
        <p:spPr>
          <a:xfrm>
            <a:off x="12444753" y="7492085"/>
            <a:ext cx="1432932" cy="547939"/>
          </a:xfrm>
          <a:prstGeom prst="round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 0"/>
          <p:cNvSpPr/>
          <p:nvPr/>
        </p:nvSpPr>
        <p:spPr>
          <a:xfrm>
            <a:off x="5001322" y="211874"/>
            <a:ext cx="5486400" cy="685800"/>
          </a:xfrm>
          <a:prstGeom prst="rect">
            <a:avLst/>
          </a:prstGeom>
          <a:noFill/>
          <a:ln/>
        </p:spPr>
        <p:txBody>
          <a:bodyPr wrap="none" lIns="0" tIns="0" rIns="0" bIns="0" rtlCol="0" anchor="t"/>
          <a:lstStyle/>
          <a:p>
            <a:pPr marL="0" indent="0">
              <a:lnSpc>
                <a:spcPts val="5400"/>
              </a:lnSpc>
              <a:buNone/>
            </a:pPr>
            <a:r>
              <a:rPr lang="en-US" sz="4300" b="1" dirty="0">
                <a:solidFill>
                  <a:srgbClr val="FFE14D"/>
                </a:solidFill>
                <a:latin typeface="Comfortaa" pitchFamily="34" charset="0"/>
                <a:ea typeface="Comfortaa" pitchFamily="34" charset="-122"/>
                <a:cs typeface="Comfortaa" pitchFamily="34" charset="-120"/>
              </a:rPr>
              <a:t>Project Setup</a:t>
            </a:r>
            <a:endParaRPr lang="en-US" sz="4300" dirty="0"/>
          </a:p>
        </p:txBody>
      </p:sp>
      <p:sp>
        <p:nvSpPr>
          <p:cNvPr id="5" name="Shape 2"/>
          <p:cNvSpPr/>
          <p:nvPr/>
        </p:nvSpPr>
        <p:spPr>
          <a:xfrm>
            <a:off x="6144323" y="1333628"/>
            <a:ext cx="8184995" cy="6158457"/>
          </a:xfrm>
          <a:prstGeom prst="roundRect">
            <a:avLst>
              <a:gd name="adj" fmla="val 26842"/>
            </a:avLst>
          </a:prstGeom>
          <a:solidFill>
            <a:srgbClr val="46464A"/>
          </a:solidFill>
          <a:ln/>
        </p:spPr>
        <p:txBody>
          <a:bodyPr/>
          <a:lstStyle/>
          <a:p>
            <a:endParaRPr lang="en-US"/>
          </a:p>
        </p:txBody>
      </p:sp>
      <p:sp>
        <p:nvSpPr>
          <p:cNvPr id="6" name="Text 3"/>
          <p:cNvSpPr/>
          <p:nvPr/>
        </p:nvSpPr>
        <p:spPr>
          <a:xfrm>
            <a:off x="7058722" y="1476478"/>
            <a:ext cx="7259444" cy="5927932"/>
          </a:xfrm>
          <a:prstGeom prst="rect">
            <a:avLst/>
          </a:prstGeom>
          <a:noFill/>
          <a:ln/>
        </p:spPr>
        <p:txBody>
          <a:bodyPr wrap="square" lIns="0" tIns="0" rIns="0" bIns="0" rtlCol="0" anchor="t"/>
          <a:lstStyle/>
          <a:p>
            <a:pPr algn="l"/>
            <a:r>
              <a:rPr lang="en-US" sz="1200" b="0" i="0" dirty="0">
                <a:solidFill>
                  <a:srgbClr val="D5D5D5"/>
                </a:solidFill>
                <a:effectLst/>
                <a:latin typeface="Verdana" panose="020B0604030504040204" pitchFamily="34" charset="0"/>
                <a:ea typeface="Verdana" panose="020B0604030504040204" pitchFamily="34" charset="0"/>
              </a:rPr>
              <a:t>📚 </a:t>
            </a:r>
            <a:r>
              <a:rPr lang="en-US" sz="1200" b="1" i="0" dirty="0">
                <a:solidFill>
                  <a:srgbClr val="D5D5D5"/>
                </a:solidFill>
                <a:effectLst/>
                <a:latin typeface="Verdana" panose="020B0604030504040204" pitchFamily="34" charset="0"/>
                <a:ea typeface="Verdana" panose="020B0604030504040204" pitchFamily="34" charset="0"/>
              </a:rPr>
              <a:t>Libraries Used </a:t>
            </a:r>
            <a:r>
              <a:rPr lang="en-US" sz="1200" b="0" i="0" dirty="0">
                <a:solidFill>
                  <a:srgbClr val="D5D5D5"/>
                </a:solidFill>
                <a:effectLst/>
                <a:latin typeface="Verdana" panose="020B0604030504040204" pitchFamily="34" charset="0"/>
                <a:ea typeface="Verdana" panose="020B0604030504040204" pitchFamily="34" charset="0"/>
              </a:rPr>
              <a:t>🔧</a:t>
            </a:r>
          </a:p>
          <a:p>
            <a:pPr algn="l"/>
            <a:endParaRPr lang="en-US" sz="1200" b="0" i="0" dirty="0">
              <a:solidFill>
                <a:srgbClr val="D5D5D5"/>
              </a:solidFill>
              <a:effectLst/>
              <a:latin typeface="Verdana" panose="020B0604030504040204" pitchFamily="34" charset="0"/>
              <a:ea typeface="Verdana" panose="020B0604030504040204" pitchFamily="34" charset="0"/>
            </a:endParaRPr>
          </a:p>
          <a:p>
            <a:pPr algn="l"/>
            <a:r>
              <a:rPr lang="en-US" sz="1200" b="0" i="0" dirty="0">
                <a:solidFill>
                  <a:srgbClr val="D5D5D5"/>
                </a:solidFill>
                <a:effectLst/>
                <a:latin typeface="Verdana" panose="020B0604030504040204" pitchFamily="34" charset="0"/>
                <a:ea typeface="Verdana" panose="020B0604030504040204" pitchFamily="34" charset="0"/>
              </a:rPr>
              <a:t>🔬 </a:t>
            </a:r>
            <a:r>
              <a:rPr lang="en-US" sz="1200" b="0" i="0" dirty="0" err="1">
                <a:solidFill>
                  <a:srgbClr val="D5D5D5"/>
                </a:solidFill>
                <a:effectLst/>
                <a:latin typeface="Verdana" panose="020B0604030504040204" pitchFamily="34" charset="0"/>
                <a:ea typeface="Verdana" panose="020B0604030504040204" pitchFamily="34" charset="0"/>
              </a:rPr>
              <a:t>chardet</a:t>
            </a:r>
            <a:endParaRPr lang="en-US" sz="1200" b="0" i="0" dirty="0">
              <a:solidFill>
                <a:srgbClr val="D5D5D5"/>
              </a:solidFill>
              <a:effectLst/>
              <a:latin typeface="Verdana" panose="020B0604030504040204" pitchFamily="34" charset="0"/>
              <a:ea typeface="Verdana" panose="020B0604030504040204" pitchFamily="34" charset="0"/>
            </a:endParaRPr>
          </a:p>
          <a:p>
            <a:pPr algn="l">
              <a:buFont typeface="Arial" panose="020B0604020202020204" pitchFamily="34" charset="0"/>
              <a:buChar char="•"/>
            </a:pPr>
            <a:r>
              <a:rPr lang="en-US" sz="1200" b="1" i="0" dirty="0">
                <a:solidFill>
                  <a:srgbClr val="D5D5D5"/>
                </a:solidFill>
                <a:effectLst/>
                <a:latin typeface="Verdana" panose="020B0604030504040204" pitchFamily="34" charset="0"/>
                <a:ea typeface="Verdana" panose="020B0604030504040204" pitchFamily="34" charset="0"/>
              </a:rPr>
              <a:t>Purpose</a:t>
            </a:r>
            <a:r>
              <a:rPr lang="en-US" sz="1200" b="0" i="0" dirty="0">
                <a:solidFill>
                  <a:srgbClr val="D5D5D5"/>
                </a:solidFill>
                <a:effectLst/>
                <a:latin typeface="Verdana" panose="020B0604030504040204" pitchFamily="34" charset="0"/>
                <a:ea typeface="Verdana" panose="020B0604030504040204" pitchFamily="34" charset="0"/>
              </a:rPr>
              <a:t>: Determine the encodings of files</a:t>
            </a:r>
          </a:p>
          <a:p>
            <a:pPr algn="l">
              <a:buFont typeface="Arial" panose="020B0604020202020204" pitchFamily="34" charset="0"/>
              <a:buChar char="•"/>
            </a:pPr>
            <a:r>
              <a:rPr lang="en-US" sz="1200" b="1" i="0" dirty="0">
                <a:solidFill>
                  <a:srgbClr val="D5D5D5"/>
                </a:solidFill>
                <a:effectLst/>
                <a:latin typeface="Verdana" panose="020B0604030504040204" pitchFamily="34" charset="0"/>
                <a:ea typeface="Verdana" panose="020B0604030504040204" pitchFamily="34" charset="0"/>
              </a:rPr>
              <a:t>Usage</a:t>
            </a:r>
            <a:r>
              <a:rPr lang="en-US" sz="1200" b="0" i="0" dirty="0">
                <a:solidFill>
                  <a:srgbClr val="D5D5D5"/>
                </a:solidFill>
                <a:effectLst/>
                <a:latin typeface="Verdana" panose="020B0604030504040204" pitchFamily="34" charset="0"/>
                <a:ea typeface="Verdana" panose="020B0604030504040204" pitchFamily="34" charset="0"/>
              </a:rPr>
              <a:t>: To understand the charset of the </a:t>
            </a:r>
            <a:r>
              <a:rPr lang="en-US" sz="1200" b="0" i="0" dirty="0" err="1">
                <a:solidFill>
                  <a:srgbClr val="D5D5D5"/>
                </a:solidFill>
                <a:effectLst/>
                <a:latin typeface="Verdana" panose="020B0604030504040204" pitchFamily="34" charset="0"/>
                <a:ea typeface="Verdana" panose="020B0604030504040204" pitchFamily="34" charset="0"/>
              </a:rPr>
              <a:t>kaggle</a:t>
            </a:r>
            <a:r>
              <a:rPr lang="en-US" sz="1200" b="0" i="0" dirty="0">
                <a:solidFill>
                  <a:srgbClr val="D5D5D5"/>
                </a:solidFill>
                <a:effectLst/>
                <a:latin typeface="Verdana" panose="020B0604030504040204" pitchFamily="34" charset="0"/>
                <a:ea typeface="Verdana" panose="020B0604030504040204" pitchFamily="34" charset="0"/>
              </a:rPr>
              <a:t> dataset </a:t>
            </a:r>
          </a:p>
          <a:p>
            <a:pPr algn="l">
              <a:buFont typeface="Arial" panose="020B0604020202020204" pitchFamily="34" charset="0"/>
              <a:buChar char="•"/>
            </a:pPr>
            <a:endParaRPr lang="en-US" sz="1200" b="0" i="0" dirty="0">
              <a:solidFill>
                <a:srgbClr val="D5D5D5"/>
              </a:solidFill>
              <a:effectLst/>
              <a:latin typeface="Verdana" panose="020B0604030504040204" pitchFamily="34" charset="0"/>
              <a:ea typeface="Verdana" panose="020B0604030504040204" pitchFamily="34" charset="0"/>
            </a:endParaRPr>
          </a:p>
          <a:p>
            <a:pPr algn="l"/>
            <a:r>
              <a:rPr lang="en-US" sz="1200" b="0" i="0" dirty="0">
                <a:solidFill>
                  <a:srgbClr val="D5D5D5"/>
                </a:solidFill>
                <a:effectLst/>
                <a:latin typeface="Verdana" panose="020B0604030504040204" pitchFamily="34" charset="0"/>
                <a:ea typeface="Verdana" panose="020B0604030504040204" pitchFamily="34" charset="0"/>
              </a:rPr>
              <a:t>😶 </a:t>
            </a:r>
            <a:r>
              <a:rPr lang="en-US" sz="1200" b="0" i="0" dirty="0" err="1">
                <a:solidFill>
                  <a:srgbClr val="D5D5D5"/>
                </a:solidFill>
                <a:effectLst/>
                <a:latin typeface="Verdana" panose="020B0604030504040204" pitchFamily="34" charset="0"/>
                <a:ea typeface="Verdana" panose="020B0604030504040204" pitchFamily="34" charset="0"/>
              </a:rPr>
              <a:t>missingno</a:t>
            </a:r>
            <a:endParaRPr lang="en-US" sz="1200" b="0" i="0" dirty="0">
              <a:solidFill>
                <a:srgbClr val="D5D5D5"/>
              </a:solidFill>
              <a:effectLst/>
              <a:latin typeface="Verdana" panose="020B0604030504040204" pitchFamily="34" charset="0"/>
              <a:ea typeface="Verdana" panose="020B0604030504040204" pitchFamily="34" charset="0"/>
            </a:endParaRPr>
          </a:p>
          <a:p>
            <a:pPr algn="l">
              <a:buFont typeface="Arial" panose="020B0604020202020204" pitchFamily="34" charset="0"/>
              <a:buChar char="•"/>
            </a:pPr>
            <a:r>
              <a:rPr lang="en-US" sz="1200" b="1" i="0" dirty="0">
                <a:solidFill>
                  <a:srgbClr val="D5D5D5"/>
                </a:solidFill>
                <a:effectLst/>
                <a:latin typeface="Verdana" panose="020B0604030504040204" pitchFamily="34" charset="0"/>
                <a:ea typeface="Verdana" panose="020B0604030504040204" pitchFamily="34" charset="0"/>
              </a:rPr>
              <a:t>Purpose</a:t>
            </a:r>
            <a:r>
              <a:rPr lang="en-US" sz="1200" b="0" i="0" dirty="0">
                <a:solidFill>
                  <a:srgbClr val="D5D5D5"/>
                </a:solidFill>
                <a:effectLst/>
                <a:latin typeface="Verdana" panose="020B0604030504040204" pitchFamily="34" charset="0"/>
                <a:ea typeface="Verdana" panose="020B0604030504040204" pitchFamily="34" charset="0"/>
              </a:rPr>
              <a:t>: Missing data visualization module for Python.</a:t>
            </a:r>
          </a:p>
          <a:p>
            <a:pPr algn="l">
              <a:buFont typeface="Arial" panose="020B0604020202020204" pitchFamily="34" charset="0"/>
              <a:buChar char="•"/>
            </a:pPr>
            <a:r>
              <a:rPr lang="en-US" sz="1200" b="1" i="0" dirty="0">
                <a:solidFill>
                  <a:srgbClr val="D5D5D5"/>
                </a:solidFill>
                <a:effectLst/>
                <a:latin typeface="Verdana" panose="020B0604030504040204" pitchFamily="34" charset="0"/>
                <a:ea typeface="Verdana" panose="020B0604030504040204" pitchFamily="34" charset="0"/>
              </a:rPr>
              <a:t>Usage</a:t>
            </a:r>
            <a:r>
              <a:rPr lang="en-US" sz="1200" b="0" i="0" dirty="0">
                <a:solidFill>
                  <a:srgbClr val="D5D5D5"/>
                </a:solidFill>
                <a:effectLst/>
                <a:latin typeface="Verdana" panose="020B0604030504040204" pitchFamily="34" charset="0"/>
                <a:ea typeface="Verdana" panose="020B0604030504040204" pitchFamily="34" charset="0"/>
              </a:rPr>
              <a:t>: To visualize the null values easily</a:t>
            </a:r>
          </a:p>
          <a:p>
            <a:pPr algn="l">
              <a:buFont typeface="Arial" panose="020B0604020202020204" pitchFamily="34" charset="0"/>
              <a:buChar char="•"/>
            </a:pPr>
            <a:endParaRPr lang="en-US" sz="1200" b="0" i="0" dirty="0">
              <a:solidFill>
                <a:srgbClr val="D5D5D5"/>
              </a:solidFill>
              <a:effectLst/>
              <a:latin typeface="Verdana" panose="020B0604030504040204" pitchFamily="34" charset="0"/>
              <a:ea typeface="Verdana" panose="020B0604030504040204" pitchFamily="34" charset="0"/>
            </a:endParaRPr>
          </a:p>
          <a:p>
            <a:pPr algn="l"/>
            <a:r>
              <a:rPr lang="en-US" sz="1200" b="0" i="0" dirty="0">
                <a:solidFill>
                  <a:srgbClr val="D5D5D5"/>
                </a:solidFill>
                <a:effectLst/>
                <a:latin typeface="Verdana" panose="020B0604030504040204" pitchFamily="34" charset="0"/>
                <a:ea typeface="Verdana" panose="020B0604030504040204" pitchFamily="34" charset="0"/>
              </a:rPr>
              <a:t>🐍 Pandas</a:t>
            </a:r>
          </a:p>
          <a:p>
            <a:pPr algn="l">
              <a:buFont typeface="Arial" panose="020B0604020202020204" pitchFamily="34" charset="0"/>
              <a:buChar char="•"/>
            </a:pPr>
            <a:r>
              <a:rPr lang="en-US" sz="1200" b="1" i="0" dirty="0">
                <a:solidFill>
                  <a:srgbClr val="D5D5D5"/>
                </a:solidFill>
                <a:effectLst/>
                <a:latin typeface="Verdana" panose="020B0604030504040204" pitchFamily="34" charset="0"/>
                <a:ea typeface="Verdana" panose="020B0604030504040204" pitchFamily="34" charset="0"/>
              </a:rPr>
              <a:t>Purpose</a:t>
            </a:r>
            <a:r>
              <a:rPr lang="en-US" sz="1200" b="0" i="0" dirty="0">
                <a:solidFill>
                  <a:srgbClr val="D5D5D5"/>
                </a:solidFill>
                <a:effectLst/>
                <a:latin typeface="Verdana" panose="020B0604030504040204" pitchFamily="34" charset="0"/>
                <a:ea typeface="Verdana" panose="020B0604030504040204" pitchFamily="34" charset="0"/>
              </a:rPr>
              <a:t>: Data manipulation and analysis.</a:t>
            </a:r>
          </a:p>
          <a:p>
            <a:pPr algn="l">
              <a:buFont typeface="Arial" panose="020B0604020202020204" pitchFamily="34" charset="0"/>
              <a:buChar char="•"/>
            </a:pPr>
            <a:r>
              <a:rPr lang="en-US" sz="1200" b="1" i="0" dirty="0">
                <a:solidFill>
                  <a:srgbClr val="D5D5D5"/>
                </a:solidFill>
                <a:effectLst/>
                <a:latin typeface="Verdana" panose="020B0604030504040204" pitchFamily="34" charset="0"/>
                <a:ea typeface="Verdana" panose="020B0604030504040204" pitchFamily="34" charset="0"/>
              </a:rPr>
              <a:t>Usage</a:t>
            </a:r>
            <a:r>
              <a:rPr lang="en-US" sz="1200" b="0" i="0" dirty="0">
                <a:solidFill>
                  <a:srgbClr val="D5D5D5"/>
                </a:solidFill>
                <a:effectLst/>
                <a:latin typeface="Verdana" panose="020B0604030504040204" pitchFamily="34" charset="0"/>
                <a:ea typeface="Verdana" panose="020B0604030504040204" pitchFamily="34" charset="0"/>
              </a:rPr>
              <a:t>: To handle and process data, including reading and cleaning the dataset.</a:t>
            </a:r>
          </a:p>
          <a:p>
            <a:pPr algn="l">
              <a:buFont typeface="Arial" panose="020B0604020202020204" pitchFamily="34" charset="0"/>
              <a:buChar char="•"/>
            </a:pPr>
            <a:endParaRPr lang="en-US" sz="1200" b="0" i="0" dirty="0">
              <a:solidFill>
                <a:srgbClr val="D5D5D5"/>
              </a:solidFill>
              <a:effectLst/>
              <a:latin typeface="Verdana" panose="020B0604030504040204" pitchFamily="34" charset="0"/>
              <a:ea typeface="Verdana" panose="020B0604030504040204" pitchFamily="34" charset="0"/>
            </a:endParaRPr>
          </a:p>
          <a:p>
            <a:pPr algn="l"/>
            <a:r>
              <a:rPr lang="en-US" sz="1200" b="0" i="0" dirty="0">
                <a:solidFill>
                  <a:srgbClr val="D5D5D5"/>
                </a:solidFill>
                <a:effectLst/>
                <a:latin typeface="Verdana" panose="020B0604030504040204" pitchFamily="34" charset="0"/>
                <a:ea typeface="Verdana" panose="020B0604030504040204" pitchFamily="34" charset="0"/>
              </a:rPr>
              <a:t>📊 Seaborn</a:t>
            </a:r>
          </a:p>
          <a:p>
            <a:pPr algn="l">
              <a:buFont typeface="Arial" panose="020B0604020202020204" pitchFamily="34" charset="0"/>
              <a:buChar char="•"/>
            </a:pPr>
            <a:r>
              <a:rPr lang="en-US" sz="1200" b="1" i="0" dirty="0">
                <a:solidFill>
                  <a:srgbClr val="D5D5D5"/>
                </a:solidFill>
                <a:effectLst/>
                <a:latin typeface="Verdana" panose="020B0604030504040204" pitchFamily="34" charset="0"/>
                <a:ea typeface="Verdana" panose="020B0604030504040204" pitchFamily="34" charset="0"/>
              </a:rPr>
              <a:t>Purpose</a:t>
            </a:r>
            <a:r>
              <a:rPr lang="en-US" sz="1200" b="0" i="0" dirty="0">
                <a:solidFill>
                  <a:srgbClr val="D5D5D5"/>
                </a:solidFill>
                <a:effectLst/>
                <a:latin typeface="Verdana" panose="020B0604030504040204" pitchFamily="34" charset="0"/>
                <a:ea typeface="Verdana" panose="020B0604030504040204" pitchFamily="34" charset="0"/>
              </a:rPr>
              <a:t>: Statistical data visualization.</a:t>
            </a:r>
          </a:p>
          <a:p>
            <a:pPr algn="l">
              <a:buFont typeface="Arial" panose="020B0604020202020204" pitchFamily="34" charset="0"/>
              <a:buChar char="•"/>
            </a:pPr>
            <a:r>
              <a:rPr lang="en-US" sz="1200" b="1" i="0" dirty="0">
                <a:solidFill>
                  <a:srgbClr val="D5D5D5"/>
                </a:solidFill>
                <a:effectLst/>
                <a:latin typeface="Verdana" panose="020B0604030504040204" pitchFamily="34" charset="0"/>
                <a:ea typeface="Verdana" panose="020B0604030504040204" pitchFamily="34" charset="0"/>
              </a:rPr>
              <a:t>Usage</a:t>
            </a:r>
            <a:r>
              <a:rPr lang="en-US" sz="1200" b="0" i="0" dirty="0">
                <a:solidFill>
                  <a:srgbClr val="D5D5D5"/>
                </a:solidFill>
                <a:effectLst/>
                <a:latin typeface="Verdana" panose="020B0604030504040204" pitchFamily="34" charset="0"/>
                <a:ea typeface="Verdana" panose="020B0604030504040204" pitchFamily="34" charset="0"/>
              </a:rPr>
              <a:t>: To create informative and attractive visualizations such as histograms, pair plots, and violin plots.</a:t>
            </a:r>
          </a:p>
          <a:p>
            <a:pPr algn="l">
              <a:buFont typeface="Arial" panose="020B0604020202020204" pitchFamily="34" charset="0"/>
              <a:buChar char="•"/>
            </a:pPr>
            <a:endParaRPr lang="en-US" sz="1200" b="0" i="0" dirty="0">
              <a:solidFill>
                <a:srgbClr val="D5D5D5"/>
              </a:solidFill>
              <a:effectLst/>
              <a:latin typeface="Verdana" panose="020B0604030504040204" pitchFamily="34" charset="0"/>
              <a:ea typeface="Verdana" panose="020B0604030504040204" pitchFamily="34" charset="0"/>
            </a:endParaRPr>
          </a:p>
          <a:p>
            <a:pPr algn="l"/>
            <a:r>
              <a:rPr lang="en-US" sz="1200" b="0" i="0" dirty="0">
                <a:solidFill>
                  <a:srgbClr val="D5D5D5"/>
                </a:solidFill>
                <a:effectLst/>
                <a:latin typeface="Verdana" panose="020B0604030504040204" pitchFamily="34" charset="0"/>
                <a:ea typeface="Verdana" panose="020B0604030504040204" pitchFamily="34" charset="0"/>
              </a:rPr>
              <a:t>🖼️ Matplotlib</a:t>
            </a:r>
          </a:p>
          <a:p>
            <a:pPr algn="l">
              <a:buFont typeface="Arial" panose="020B0604020202020204" pitchFamily="34" charset="0"/>
              <a:buChar char="•"/>
            </a:pPr>
            <a:r>
              <a:rPr lang="en-US" sz="1200" b="1" i="0" dirty="0">
                <a:solidFill>
                  <a:srgbClr val="D5D5D5"/>
                </a:solidFill>
                <a:effectLst/>
                <a:latin typeface="Verdana" panose="020B0604030504040204" pitchFamily="34" charset="0"/>
                <a:ea typeface="Verdana" panose="020B0604030504040204" pitchFamily="34" charset="0"/>
              </a:rPr>
              <a:t>Purpose</a:t>
            </a:r>
            <a:r>
              <a:rPr lang="en-US" sz="1200" b="0" i="0" dirty="0">
                <a:solidFill>
                  <a:srgbClr val="D5D5D5"/>
                </a:solidFill>
                <a:effectLst/>
                <a:latin typeface="Verdana" panose="020B0604030504040204" pitchFamily="34" charset="0"/>
                <a:ea typeface="Verdana" panose="020B0604030504040204" pitchFamily="34" charset="0"/>
              </a:rPr>
              <a:t>: Plotting and visualization.</a:t>
            </a:r>
          </a:p>
          <a:p>
            <a:pPr algn="l">
              <a:buFont typeface="Arial" panose="020B0604020202020204" pitchFamily="34" charset="0"/>
              <a:buChar char="•"/>
            </a:pPr>
            <a:r>
              <a:rPr lang="en-US" sz="1200" b="1" i="0" dirty="0">
                <a:solidFill>
                  <a:srgbClr val="D5D5D5"/>
                </a:solidFill>
                <a:effectLst/>
                <a:latin typeface="Verdana" panose="020B0604030504040204" pitchFamily="34" charset="0"/>
                <a:ea typeface="Verdana" panose="020B0604030504040204" pitchFamily="34" charset="0"/>
              </a:rPr>
              <a:t>Usage</a:t>
            </a:r>
            <a:r>
              <a:rPr lang="en-US" sz="1200" b="0" i="0" dirty="0">
                <a:solidFill>
                  <a:srgbClr val="D5D5D5"/>
                </a:solidFill>
                <a:effectLst/>
                <a:latin typeface="Verdana" panose="020B0604030504040204" pitchFamily="34" charset="0"/>
                <a:ea typeface="Verdana" panose="020B0604030504040204" pitchFamily="34" charset="0"/>
              </a:rPr>
              <a:t>: For creating static, animated, and interactive visualizations, including histograms and plots with customized styles.</a:t>
            </a:r>
          </a:p>
          <a:p>
            <a:pPr algn="l">
              <a:buFont typeface="Arial" panose="020B0604020202020204" pitchFamily="34" charset="0"/>
              <a:buChar char="•"/>
            </a:pPr>
            <a:endParaRPr lang="en-US" sz="1200" b="0" i="0" dirty="0">
              <a:solidFill>
                <a:srgbClr val="D5D5D5"/>
              </a:solidFill>
              <a:effectLst/>
              <a:latin typeface="Verdana" panose="020B0604030504040204" pitchFamily="34" charset="0"/>
              <a:ea typeface="Verdana" panose="020B0604030504040204" pitchFamily="34" charset="0"/>
            </a:endParaRPr>
          </a:p>
          <a:p>
            <a:pPr algn="l"/>
            <a:r>
              <a:rPr lang="en-US" sz="1200" b="0" i="0" dirty="0">
                <a:solidFill>
                  <a:srgbClr val="D5D5D5"/>
                </a:solidFill>
                <a:effectLst/>
                <a:latin typeface="Verdana" panose="020B0604030504040204" pitchFamily="34" charset="0"/>
                <a:ea typeface="Verdana" panose="020B0604030504040204" pitchFamily="34" charset="0"/>
              </a:rPr>
              <a:t>📈 </a:t>
            </a:r>
            <a:r>
              <a:rPr lang="en-US" sz="1200" b="0" i="0" dirty="0" err="1">
                <a:solidFill>
                  <a:srgbClr val="D5D5D5"/>
                </a:solidFill>
                <a:effectLst/>
                <a:latin typeface="Verdana" panose="020B0604030504040204" pitchFamily="34" charset="0"/>
                <a:ea typeface="Verdana" panose="020B0604030504040204" pitchFamily="34" charset="0"/>
              </a:rPr>
              <a:t>Plotly</a:t>
            </a:r>
            <a:endParaRPr lang="en-US" sz="1200" b="0" i="0" dirty="0">
              <a:solidFill>
                <a:srgbClr val="D5D5D5"/>
              </a:solidFill>
              <a:effectLst/>
              <a:latin typeface="Verdana" panose="020B0604030504040204" pitchFamily="34" charset="0"/>
              <a:ea typeface="Verdana" panose="020B0604030504040204" pitchFamily="34" charset="0"/>
            </a:endParaRPr>
          </a:p>
          <a:p>
            <a:pPr algn="l">
              <a:buFont typeface="Arial" panose="020B0604020202020204" pitchFamily="34" charset="0"/>
              <a:buChar char="•"/>
            </a:pPr>
            <a:r>
              <a:rPr lang="en-US" sz="1200" b="1" i="0" dirty="0">
                <a:solidFill>
                  <a:srgbClr val="D5D5D5"/>
                </a:solidFill>
                <a:effectLst/>
                <a:latin typeface="Verdana" panose="020B0604030504040204" pitchFamily="34" charset="0"/>
                <a:ea typeface="Verdana" panose="020B0604030504040204" pitchFamily="34" charset="0"/>
              </a:rPr>
              <a:t>Purpose</a:t>
            </a:r>
            <a:r>
              <a:rPr lang="en-US" sz="1200" b="0" i="0" dirty="0">
                <a:solidFill>
                  <a:srgbClr val="D5D5D5"/>
                </a:solidFill>
                <a:effectLst/>
                <a:latin typeface="Verdana" panose="020B0604030504040204" pitchFamily="34" charset="0"/>
                <a:ea typeface="Verdana" panose="020B0604030504040204" pitchFamily="34" charset="0"/>
              </a:rPr>
              <a:t>: Interactive data visualization.</a:t>
            </a:r>
          </a:p>
          <a:p>
            <a:pPr algn="l">
              <a:buFont typeface="Arial" panose="020B0604020202020204" pitchFamily="34" charset="0"/>
              <a:buChar char="•"/>
            </a:pPr>
            <a:r>
              <a:rPr lang="en-US" sz="1200" b="1" i="0" dirty="0">
                <a:solidFill>
                  <a:srgbClr val="D5D5D5"/>
                </a:solidFill>
                <a:effectLst/>
                <a:latin typeface="Verdana" panose="020B0604030504040204" pitchFamily="34" charset="0"/>
                <a:ea typeface="Verdana" panose="020B0604030504040204" pitchFamily="34" charset="0"/>
              </a:rPr>
              <a:t>Usage</a:t>
            </a:r>
            <a:r>
              <a:rPr lang="en-US" sz="1200" b="0" i="0" dirty="0">
                <a:solidFill>
                  <a:srgbClr val="D5D5D5"/>
                </a:solidFill>
                <a:effectLst/>
                <a:latin typeface="Verdana" panose="020B0604030504040204" pitchFamily="34" charset="0"/>
                <a:ea typeface="Verdana" panose="020B0604030504040204" pitchFamily="34" charset="0"/>
              </a:rPr>
              <a:t>: To create interactive plots and visualizations that allow for deeper exploration of the data.</a:t>
            </a:r>
          </a:p>
          <a:p>
            <a:pPr algn="l">
              <a:buFont typeface="Arial" panose="020B0604020202020204" pitchFamily="34" charset="0"/>
              <a:buChar char="•"/>
            </a:pPr>
            <a:endParaRPr lang="en-US" sz="1200" b="0" i="0" dirty="0">
              <a:solidFill>
                <a:srgbClr val="D5D5D5"/>
              </a:solidFill>
              <a:effectLst/>
              <a:latin typeface="Verdana" panose="020B0604030504040204" pitchFamily="34" charset="0"/>
              <a:ea typeface="Verdana" panose="020B0604030504040204" pitchFamily="34" charset="0"/>
            </a:endParaRPr>
          </a:p>
          <a:p>
            <a:pPr algn="l"/>
            <a:r>
              <a:rPr lang="en-US" sz="1200" b="0" i="0" dirty="0">
                <a:solidFill>
                  <a:srgbClr val="D5D5D5"/>
                </a:solidFill>
                <a:effectLst/>
                <a:latin typeface="Verdana" panose="020B0604030504040204" pitchFamily="34" charset="0"/>
                <a:ea typeface="Verdana" panose="020B0604030504040204" pitchFamily="34" charset="0"/>
              </a:rPr>
              <a:t>⚠️ Warnings</a:t>
            </a:r>
          </a:p>
          <a:p>
            <a:pPr algn="l">
              <a:buFont typeface="Arial" panose="020B0604020202020204" pitchFamily="34" charset="0"/>
              <a:buChar char="•"/>
            </a:pPr>
            <a:r>
              <a:rPr lang="en-US" sz="1200" b="1" i="0" dirty="0">
                <a:solidFill>
                  <a:srgbClr val="D5D5D5"/>
                </a:solidFill>
                <a:effectLst/>
                <a:latin typeface="Verdana" panose="020B0604030504040204" pitchFamily="34" charset="0"/>
                <a:ea typeface="Verdana" panose="020B0604030504040204" pitchFamily="34" charset="0"/>
              </a:rPr>
              <a:t>Purpose</a:t>
            </a:r>
            <a:r>
              <a:rPr lang="en-US" sz="1200" b="0" i="0" dirty="0">
                <a:solidFill>
                  <a:srgbClr val="D5D5D5"/>
                </a:solidFill>
                <a:effectLst/>
                <a:latin typeface="Verdana" panose="020B0604030504040204" pitchFamily="34" charset="0"/>
                <a:ea typeface="Verdana" panose="020B0604030504040204" pitchFamily="34" charset="0"/>
              </a:rPr>
              <a:t>: Manage warnings.</a:t>
            </a:r>
          </a:p>
          <a:p>
            <a:pPr algn="l">
              <a:buFont typeface="Arial" panose="020B0604020202020204" pitchFamily="34" charset="0"/>
              <a:buChar char="•"/>
            </a:pPr>
            <a:r>
              <a:rPr lang="en-US" sz="1200" b="1" i="0" dirty="0">
                <a:solidFill>
                  <a:srgbClr val="D5D5D5"/>
                </a:solidFill>
                <a:effectLst/>
                <a:latin typeface="Verdana" panose="020B0604030504040204" pitchFamily="34" charset="0"/>
                <a:ea typeface="Verdana" panose="020B0604030504040204" pitchFamily="34" charset="0"/>
              </a:rPr>
              <a:t>Usage</a:t>
            </a:r>
            <a:r>
              <a:rPr lang="en-US" sz="1200" b="0" i="0" dirty="0">
                <a:solidFill>
                  <a:srgbClr val="D5D5D5"/>
                </a:solidFill>
                <a:effectLst/>
                <a:latin typeface="Verdana" panose="020B0604030504040204" pitchFamily="34" charset="0"/>
                <a:ea typeface="Verdana" panose="020B0604030504040204" pitchFamily="34" charset="0"/>
              </a:rPr>
              <a:t>: To suppress warnings that may clutter the output.</a:t>
            </a:r>
            <a:endParaRPr lang="en-US" sz="1200" b="1" u="sng" dirty="0">
              <a:solidFill>
                <a:srgbClr val="D5D5D5"/>
              </a:solidFill>
              <a:latin typeface="Verdana" panose="020B0604030504040204" pitchFamily="34" charset="0"/>
              <a:ea typeface="Verdana" panose="020B0604030504040204" pitchFamily="34" charset="0"/>
            </a:endParaRPr>
          </a:p>
          <a:p>
            <a:pPr algn="l">
              <a:buFont typeface="Arial" panose="020B0604020202020204" pitchFamily="34" charset="0"/>
              <a:buChar char="•"/>
            </a:pPr>
            <a:endParaRPr lang="en-US" sz="1200" b="1" u="sng" dirty="0">
              <a:solidFill>
                <a:srgbClr val="D5D5D5"/>
              </a:solidFill>
              <a:latin typeface="Verdana" panose="020B0604030504040204" pitchFamily="34" charset="0"/>
              <a:ea typeface="Verdana" panose="020B0604030504040204" pitchFamily="34" charset="0"/>
            </a:endParaRPr>
          </a:p>
          <a:p>
            <a:pPr algn="l"/>
            <a:endParaRPr lang="en-US" sz="1200" b="1" u="sng" dirty="0">
              <a:solidFill>
                <a:srgbClr val="D5D5D5"/>
              </a:solidFill>
              <a:latin typeface="Verdana" panose="020B0604030504040204" pitchFamily="34" charset="0"/>
              <a:ea typeface="Verdana" panose="020B0604030504040204" pitchFamily="34" charset="0"/>
            </a:endParaRPr>
          </a:p>
          <a:p>
            <a:pPr algn="l"/>
            <a:r>
              <a:rPr lang="en-US" sz="1200" b="1" dirty="0">
                <a:solidFill>
                  <a:srgbClr val="D5D5D5"/>
                </a:solidFill>
                <a:latin typeface="Verdana" panose="020B0604030504040204" pitchFamily="34" charset="0"/>
                <a:ea typeface="Verdana" panose="020B0604030504040204" pitchFamily="34" charset="0"/>
              </a:rPr>
              <a:t>			</a:t>
            </a:r>
            <a:r>
              <a:rPr lang="en-US" sz="1200" b="1" u="sng" dirty="0">
                <a:solidFill>
                  <a:srgbClr val="D5D5D5"/>
                </a:solidFill>
                <a:latin typeface="Verdana" panose="020B0604030504040204" pitchFamily="34" charset="0"/>
                <a:ea typeface="Verdana" panose="020B0604030504040204" pitchFamily="34" charset="0"/>
              </a:rPr>
              <a:t>README File for Reference:</a:t>
            </a:r>
            <a:endParaRPr lang="en-US" sz="1200" b="1" i="0" u="sng" dirty="0">
              <a:solidFill>
                <a:srgbClr val="D5D5D5"/>
              </a:solidFill>
              <a:effectLst/>
              <a:latin typeface="Verdana" panose="020B0604030504040204" pitchFamily="34" charset="0"/>
              <a:ea typeface="Verdana" panose="020B0604030504040204" pitchFamily="34" charset="0"/>
            </a:endParaRPr>
          </a:p>
        </p:txBody>
      </p:sp>
      <p:sp>
        <p:nvSpPr>
          <p:cNvPr id="9" name="TextBox 8">
            <a:extLst>
              <a:ext uri="{FF2B5EF4-FFF2-40B4-BE49-F238E27FC236}">
                <a16:creationId xmlns:a16="http://schemas.microsoft.com/office/drawing/2014/main" id="{01E90560-3ABE-4460-A3CC-D8E7ACF14CA8}"/>
              </a:ext>
            </a:extLst>
          </p:cNvPr>
          <p:cNvSpPr txBox="1"/>
          <p:nvPr/>
        </p:nvSpPr>
        <p:spPr>
          <a:xfrm>
            <a:off x="301082" y="1340261"/>
            <a:ext cx="5687122" cy="3231654"/>
          </a:xfrm>
          <a:prstGeom prst="rect">
            <a:avLst/>
          </a:prstGeom>
          <a:noFill/>
          <a:ln>
            <a:solidFill>
              <a:schemeClr val="accent4"/>
            </a:solidFill>
          </a:ln>
        </p:spPr>
        <p:txBody>
          <a:bodyPr wrap="square">
            <a:spAutoFit/>
          </a:bodyPr>
          <a:lstStyle/>
          <a:p>
            <a:pPr algn="l"/>
            <a:r>
              <a:rPr lang="en-IN" sz="1200" b="1" i="0" u="sng" dirty="0">
                <a:solidFill>
                  <a:srgbClr val="D5D5D5"/>
                </a:solidFill>
                <a:effectLst/>
                <a:latin typeface="Verdana" panose="020B0604030504040204" pitchFamily="34" charset="0"/>
                <a:ea typeface="Verdana" panose="020B0604030504040204" pitchFamily="34" charset="0"/>
              </a:rPr>
              <a:t>Setup</a:t>
            </a:r>
            <a:r>
              <a:rPr lang="en-IN" sz="1200" b="1" i="0" dirty="0">
                <a:solidFill>
                  <a:srgbClr val="D5D5D5"/>
                </a:solidFill>
                <a:effectLst/>
                <a:latin typeface="Verdana" panose="020B0604030504040204" pitchFamily="34" charset="0"/>
                <a:ea typeface="Verdana" panose="020B0604030504040204" pitchFamily="34" charset="0"/>
              </a:rPr>
              <a:t> : </a:t>
            </a:r>
          </a:p>
          <a:p>
            <a:pPr algn="l"/>
            <a:endParaRPr lang="en-IN" sz="1200" b="1" dirty="0">
              <a:solidFill>
                <a:srgbClr val="D5D5D5"/>
              </a:solidFill>
              <a:latin typeface="Verdana" panose="020B0604030504040204" pitchFamily="34" charset="0"/>
              <a:ea typeface="Verdana" panose="020B0604030504040204" pitchFamily="34" charset="0"/>
            </a:endParaRPr>
          </a:p>
          <a:p>
            <a:pPr algn="l"/>
            <a:r>
              <a:rPr lang="en-IN" sz="1200" b="0" i="0" dirty="0">
                <a:solidFill>
                  <a:srgbClr val="D5D5D5"/>
                </a:solidFill>
                <a:effectLst/>
                <a:latin typeface="Verdana" panose="020B0604030504040204" pitchFamily="34" charset="0"/>
                <a:ea typeface="Verdana" panose="020B0604030504040204" pitchFamily="34" charset="0"/>
              </a:rPr>
              <a:t>Worked on cloud platform (Placing related files at </a:t>
            </a:r>
            <a:r>
              <a:rPr lang="en-IN" sz="1200" b="0" i="0" dirty="0" err="1">
                <a:solidFill>
                  <a:srgbClr val="D5D5D5"/>
                </a:solidFill>
                <a:effectLst/>
                <a:latin typeface="Verdana" panose="020B0604030504040204" pitchFamily="34" charset="0"/>
                <a:ea typeface="Verdana" panose="020B0604030504040204" pitchFamily="34" charset="0"/>
              </a:rPr>
              <a:t>Github</a:t>
            </a:r>
            <a:r>
              <a:rPr lang="en-IN" sz="1200" b="0" i="0" dirty="0">
                <a:solidFill>
                  <a:srgbClr val="D5D5D5"/>
                </a:solidFill>
                <a:effectLst/>
                <a:latin typeface="Verdana" panose="020B0604030504040204" pitchFamily="34" charset="0"/>
                <a:ea typeface="Verdana" panose="020B0604030504040204" pitchFamily="34" charset="0"/>
              </a:rPr>
              <a:t>) and use Kaggle API connection to connect to Google </a:t>
            </a:r>
            <a:r>
              <a:rPr lang="en-IN" sz="1200" b="0" i="0" dirty="0" err="1">
                <a:solidFill>
                  <a:srgbClr val="D5D5D5"/>
                </a:solidFill>
                <a:effectLst/>
                <a:latin typeface="Verdana" panose="020B0604030504040204" pitchFamily="34" charset="0"/>
                <a:ea typeface="Verdana" panose="020B0604030504040204" pitchFamily="34" charset="0"/>
              </a:rPr>
              <a:t>Colab</a:t>
            </a:r>
            <a:r>
              <a:rPr lang="en-IN" sz="1200" b="0" i="0" dirty="0">
                <a:solidFill>
                  <a:srgbClr val="D5D5D5"/>
                </a:solidFill>
                <a:effectLst/>
                <a:latin typeface="Verdana" panose="020B0604030504040204" pitchFamily="34" charset="0"/>
                <a:ea typeface="Verdana" panose="020B0604030504040204" pitchFamily="34" charset="0"/>
              </a:rPr>
              <a:t> platform for executing the project. This setup made easy to work together while we parallelly use Jupyter notebook as local version for individual trials/analysis &amp; observations.</a:t>
            </a:r>
          </a:p>
          <a:p>
            <a:pPr algn="l"/>
            <a:endParaRPr lang="en-IN" sz="1200" dirty="0">
              <a:solidFill>
                <a:srgbClr val="D5D5D5"/>
              </a:solidFill>
              <a:latin typeface="Verdana" panose="020B0604030504040204" pitchFamily="34" charset="0"/>
              <a:ea typeface="Verdana" panose="020B0604030504040204" pitchFamily="34" charset="0"/>
            </a:endParaRPr>
          </a:p>
          <a:p>
            <a:pPr algn="l"/>
            <a:r>
              <a:rPr lang="en-IN" sz="1200" b="1" i="0" u="sng" dirty="0">
                <a:solidFill>
                  <a:srgbClr val="D5D5D5"/>
                </a:solidFill>
                <a:effectLst/>
                <a:latin typeface="Verdana" panose="020B0604030504040204" pitchFamily="34" charset="0"/>
                <a:ea typeface="Verdana" panose="020B0604030504040204" pitchFamily="34" charset="0"/>
              </a:rPr>
              <a:t>Steps taken:</a:t>
            </a:r>
          </a:p>
          <a:p>
            <a:pPr algn="l"/>
            <a:endParaRPr lang="en-IN" sz="1200" dirty="0">
              <a:solidFill>
                <a:srgbClr val="D5D5D5"/>
              </a:solidFill>
              <a:latin typeface="Verdana" panose="020B0604030504040204" pitchFamily="34" charset="0"/>
              <a:ea typeface="Verdana" panose="020B0604030504040204" pitchFamily="34" charset="0"/>
            </a:endParaRPr>
          </a:p>
          <a:p>
            <a:pPr algn="l"/>
            <a:r>
              <a:rPr lang="en-IN" sz="1200" b="0" i="0" dirty="0">
                <a:solidFill>
                  <a:srgbClr val="D5D5D5"/>
                </a:solidFill>
                <a:effectLst/>
                <a:latin typeface="Verdana" panose="020B0604030504040204" pitchFamily="34" charset="0"/>
                <a:ea typeface="Verdana" panose="020B0604030504040204" pitchFamily="34" charset="0"/>
              </a:rPr>
              <a:t>📈 Data Setup linking </a:t>
            </a:r>
            <a:r>
              <a:rPr lang="en-IN" sz="1200" b="0" i="0" dirty="0" err="1">
                <a:solidFill>
                  <a:srgbClr val="D5D5D5"/>
                </a:solidFill>
                <a:effectLst/>
                <a:latin typeface="Verdana" panose="020B0604030504040204" pitchFamily="34" charset="0"/>
                <a:ea typeface="Verdana" panose="020B0604030504040204" pitchFamily="34" charset="0"/>
              </a:rPr>
              <a:t>kaggle</a:t>
            </a:r>
            <a:r>
              <a:rPr lang="en-IN" sz="1200" b="0" i="0" dirty="0">
                <a:solidFill>
                  <a:srgbClr val="D5D5D5"/>
                </a:solidFill>
                <a:effectLst/>
                <a:latin typeface="Verdana" panose="020B0604030504040204" pitchFamily="34" charset="0"/>
                <a:ea typeface="Verdana" panose="020B0604030504040204" pitchFamily="34" charset="0"/>
              </a:rPr>
              <a:t> and google </a:t>
            </a:r>
            <a:r>
              <a:rPr lang="en-IN" sz="1200" b="0" i="0" dirty="0" err="1">
                <a:solidFill>
                  <a:srgbClr val="D5D5D5"/>
                </a:solidFill>
                <a:effectLst/>
                <a:latin typeface="Verdana" panose="020B0604030504040204" pitchFamily="34" charset="0"/>
                <a:ea typeface="Verdana" panose="020B0604030504040204" pitchFamily="34" charset="0"/>
              </a:rPr>
              <a:t>colab</a:t>
            </a:r>
            <a:endParaRPr lang="en-IN" sz="1200" b="0" i="0" dirty="0">
              <a:solidFill>
                <a:srgbClr val="D5D5D5"/>
              </a:solidFill>
              <a:effectLst/>
              <a:latin typeface="Verdana" panose="020B0604030504040204" pitchFamily="34" charset="0"/>
              <a:ea typeface="Verdana" panose="020B0604030504040204" pitchFamily="34" charset="0"/>
            </a:endParaRPr>
          </a:p>
          <a:p>
            <a:pPr algn="l"/>
            <a:r>
              <a:rPr lang="en-IN" sz="1200" b="0" i="0" dirty="0">
                <a:solidFill>
                  <a:srgbClr val="D5D5D5"/>
                </a:solidFill>
                <a:effectLst/>
                <a:latin typeface="Verdana" panose="020B0604030504040204" pitchFamily="34" charset="0"/>
                <a:ea typeface="Verdana" panose="020B0604030504040204" pitchFamily="34" charset="0"/>
              </a:rPr>
              <a:t>📰 Read the </a:t>
            </a:r>
            <a:r>
              <a:rPr lang="en-IN" sz="1200" b="0" i="0" dirty="0" err="1">
                <a:solidFill>
                  <a:srgbClr val="D5D5D5"/>
                </a:solidFill>
                <a:effectLst/>
                <a:latin typeface="Verdana" panose="020B0604030504040204" pitchFamily="34" charset="0"/>
                <a:ea typeface="Verdana" panose="020B0604030504040204" pitchFamily="34" charset="0"/>
              </a:rPr>
              <a:t>kaggle</a:t>
            </a:r>
            <a:r>
              <a:rPr lang="en-IN" sz="1200" b="0" i="0" dirty="0">
                <a:solidFill>
                  <a:srgbClr val="D5D5D5"/>
                </a:solidFill>
                <a:effectLst/>
                <a:latin typeface="Verdana" panose="020B0604030504040204" pitchFamily="34" charset="0"/>
                <a:ea typeface="Verdana" panose="020B0604030504040204" pitchFamily="34" charset="0"/>
              </a:rPr>
              <a:t> API token to interact with your </a:t>
            </a:r>
            <a:r>
              <a:rPr lang="en-IN" sz="1200" b="0" i="0" dirty="0" err="1">
                <a:solidFill>
                  <a:srgbClr val="D5D5D5"/>
                </a:solidFill>
                <a:effectLst/>
                <a:latin typeface="Verdana" panose="020B0604030504040204" pitchFamily="34" charset="0"/>
                <a:ea typeface="Verdana" panose="020B0604030504040204" pitchFamily="34" charset="0"/>
              </a:rPr>
              <a:t>kaggle</a:t>
            </a:r>
            <a:r>
              <a:rPr lang="en-IN" sz="1200" b="0" i="0" dirty="0">
                <a:solidFill>
                  <a:srgbClr val="D5D5D5"/>
                </a:solidFill>
                <a:effectLst/>
                <a:latin typeface="Verdana" panose="020B0604030504040204" pitchFamily="34" charset="0"/>
                <a:ea typeface="Verdana" panose="020B0604030504040204" pitchFamily="34" charset="0"/>
              </a:rPr>
              <a:t> account</a:t>
            </a:r>
          </a:p>
          <a:p>
            <a:pPr algn="l"/>
            <a:r>
              <a:rPr lang="en-IN" sz="1200" b="0" i="0" dirty="0">
                <a:solidFill>
                  <a:srgbClr val="D5D5D5"/>
                </a:solidFill>
                <a:effectLst/>
                <a:latin typeface="Verdana" panose="020B0604030504040204" pitchFamily="34" charset="0"/>
                <a:ea typeface="Verdana" panose="020B0604030504040204" pitchFamily="34" charset="0"/>
              </a:rPr>
              <a:t>⚙️ Series of commands to set-up for download</a:t>
            </a:r>
          </a:p>
          <a:p>
            <a:pPr algn="l"/>
            <a:r>
              <a:rPr lang="en-IN" sz="1200" b="0" i="0" dirty="0">
                <a:solidFill>
                  <a:srgbClr val="D5D5D5"/>
                </a:solidFill>
                <a:effectLst/>
                <a:latin typeface="Verdana" panose="020B0604030504040204" pitchFamily="34" charset="0"/>
                <a:ea typeface="Verdana" panose="020B0604030504040204" pitchFamily="34" charset="0"/>
              </a:rPr>
              <a:t>♿ Giving </a:t>
            </a:r>
            <a:r>
              <a:rPr lang="en-IN" sz="1200" b="0" i="0" dirty="0" err="1">
                <a:solidFill>
                  <a:srgbClr val="D5D5D5"/>
                </a:solidFill>
                <a:effectLst/>
                <a:latin typeface="Verdana" panose="020B0604030504040204" pitchFamily="34" charset="0"/>
                <a:ea typeface="Verdana" panose="020B0604030504040204" pitchFamily="34" charset="0"/>
              </a:rPr>
              <a:t>rw</a:t>
            </a:r>
            <a:r>
              <a:rPr lang="en-IN" sz="1200" b="0" i="0" dirty="0">
                <a:solidFill>
                  <a:srgbClr val="D5D5D5"/>
                </a:solidFill>
                <a:effectLst/>
                <a:latin typeface="Verdana" panose="020B0604030504040204" pitchFamily="34" charset="0"/>
                <a:ea typeface="Verdana" panose="020B0604030504040204" pitchFamily="34" charset="0"/>
              </a:rPr>
              <a:t> (read-write) access</a:t>
            </a:r>
          </a:p>
          <a:p>
            <a:pPr algn="l"/>
            <a:r>
              <a:rPr lang="en-IN" sz="1200" b="0" i="0" dirty="0">
                <a:solidFill>
                  <a:srgbClr val="D5D5D5"/>
                </a:solidFill>
                <a:effectLst/>
                <a:latin typeface="Verdana" panose="020B0604030504040204" pitchFamily="34" charset="0"/>
                <a:ea typeface="Verdana" panose="020B0604030504040204" pitchFamily="34" charset="0"/>
              </a:rPr>
              <a:t>✅ Sanity check if able to access </a:t>
            </a:r>
            <a:r>
              <a:rPr lang="en-IN" sz="1200" b="0" i="0" dirty="0" err="1">
                <a:solidFill>
                  <a:srgbClr val="D5D5D5"/>
                </a:solidFill>
                <a:effectLst/>
                <a:latin typeface="Verdana" panose="020B0604030504040204" pitchFamily="34" charset="0"/>
                <a:ea typeface="Verdana" panose="020B0604030504040204" pitchFamily="34" charset="0"/>
              </a:rPr>
              <a:t>kaggle</a:t>
            </a:r>
            <a:endParaRPr lang="en-IN" sz="1200" b="0" i="0" dirty="0">
              <a:solidFill>
                <a:srgbClr val="D5D5D5"/>
              </a:solidFill>
              <a:effectLst/>
              <a:latin typeface="Verdana" panose="020B0604030504040204" pitchFamily="34" charset="0"/>
              <a:ea typeface="Verdana" panose="020B0604030504040204" pitchFamily="34" charset="0"/>
            </a:endParaRPr>
          </a:p>
          <a:p>
            <a:pPr algn="l"/>
            <a:r>
              <a:rPr lang="en-IN" sz="1200" b="0" i="0" dirty="0">
                <a:solidFill>
                  <a:srgbClr val="D5D5D5"/>
                </a:solidFill>
                <a:effectLst/>
                <a:latin typeface="Verdana" panose="020B0604030504040204" pitchFamily="34" charset="0"/>
                <a:ea typeface="Verdana" panose="020B0604030504040204" pitchFamily="34" charset="0"/>
              </a:rPr>
              <a:t>⬇️ Download data command</a:t>
            </a:r>
          </a:p>
          <a:p>
            <a:pPr algn="l"/>
            <a:r>
              <a:rPr lang="en-IN" sz="1200" b="0" i="0" dirty="0">
                <a:solidFill>
                  <a:srgbClr val="D5D5D5"/>
                </a:solidFill>
                <a:effectLst/>
                <a:latin typeface="Verdana" panose="020B0604030504040204" pitchFamily="34" charset="0"/>
                <a:ea typeface="Verdana" panose="020B0604030504040204" pitchFamily="34" charset="0"/>
              </a:rPr>
              <a:t>🤐 Unzip Dataset</a:t>
            </a:r>
          </a:p>
        </p:txBody>
      </p:sp>
      <p:pic>
        <p:nvPicPr>
          <p:cNvPr id="11" name="Picture 10">
            <a:extLst>
              <a:ext uri="{FF2B5EF4-FFF2-40B4-BE49-F238E27FC236}">
                <a16:creationId xmlns:a16="http://schemas.microsoft.com/office/drawing/2014/main" id="{9F9B7A98-8D31-BC42-257E-B65B35529533}"/>
              </a:ext>
            </a:extLst>
          </p:cNvPr>
          <p:cNvPicPr>
            <a:picLocks noChangeAspect="1"/>
          </p:cNvPicPr>
          <p:nvPr/>
        </p:nvPicPr>
        <p:blipFill>
          <a:blip r:embed="rId3"/>
          <a:stretch>
            <a:fillRect/>
          </a:stretch>
        </p:blipFill>
        <p:spPr>
          <a:xfrm>
            <a:off x="301084" y="4828478"/>
            <a:ext cx="5687122" cy="2663607"/>
          </a:xfrm>
          <a:prstGeom prst="rect">
            <a:avLst/>
          </a:prstGeom>
        </p:spPr>
      </p:pic>
      <p:graphicFrame>
        <p:nvGraphicFramePr>
          <p:cNvPr id="2" name="Object 1">
            <a:extLst>
              <a:ext uri="{FF2B5EF4-FFF2-40B4-BE49-F238E27FC236}">
                <a16:creationId xmlns:a16="http://schemas.microsoft.com/office/drawing/2014/main" id="{70543C73-9248-ACF3-6417-0C72ECA2D6A7}"/>
              </a:ext>
            </a:extLst>
          </p:cNvPr>
          <p:cNvGraphicFramePr>
            <a:graphicFrameLocks noChangeAspect="1"/>
          </p:cNvGraphicFramePr>
          <p:nvPr>
            <p:extLst>
              <p:ext uri="{D42A27DB-BD31-4B8C-83A1-F6EECF244321}">
                <p14:modId xmlns:p14="http://schemas.microsoft.com/office/powerpoint/2010/main" val="657239450"/>
              </p:ext>
            </p:extLst>
          </p:nvPr>
        </p:nvGraphicFramePr>
        <p:xfrm>
          <a:off x="12863005" y="7600649"/>
          <a:ext cx="806450" cy="527050"/>
        </p:xfrm>
        <a:graphic>
          <a:graphicData uri="http://schemas.openxmlformats.org/presentationml/2006/ole">
            <mc:AlternateContent xmlns:mc="http://schemas.openxmlformats.org/markup-compatibility/2006">
              <mc:Choice xmlns:v="urn:schemas-microsoft-com:vml" Requires="v">
                <p:oleObj name="Packager Shell Object" showAsIcon="1" r:id="rId4" imgW="806454" imgH="526915" progId="Package">
                  <p:embed/>
                </p:oleObj>
              </mc:Choice>
              <mc:Fallback>
                <p:oleObj name="Packager Shell Object" showAsIcon="1" r:id="rId4" imgW="806454" imgH="526915" progId="Package">
                  <p:embed/>
                  <p:pic>
                    <p:nvPicPr>
                      <p:cNvPr id="0" name=""/>
                      <p:cNvPicPr/>
                      <p:nvPr/>
                    </p:nvPicPr>
                    <p:blipFill>
                      <a:blip r:embed="rId5"/>
                      <a:stretch>
                        <a:fillRect/>
                      </a:stretch>
                    </p:blipFill>
                    <p:spPr>
                      <a:xfrm>
                        <a:off x="12863005" y="7600649"/>
                        <a:ext cx="806450" cy="527050"/>
                      </a:xfrm>
                      <a:prstGeom prst="rect">
                        <a:avLst/>
                      </a:prstGeom>
                    </p:spPr>
                  </p:pic>
                </p:oleObj>
              </mc:Fallback>
            </mc:AlternateContent>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12" name="Shape 2">
            <a:extLst>
              <a:ext uri="{FF2B5EF4-FFF2-40B4-BE49-F238E27FC236}">
                <a16:creationId xmlns:a16="http://schemas.microsoft.com/office/drawing/2014/main" id="{3E2B411E-AF57-0791-C1A9-AD56BFAA924A}"/>
              </a:ext>
            </a:extLst>
          </p:cNvPr>
          <p:cNvSpPr/>
          <p:nvPr/>
        </p:nvSpPr>
        <p:spPr>
          <a:xfrm>
            <a:off x="501836" y="1030663"/>
            <a:ext cx="5190894" cy="1190200"/>
          </a:xfrm>
          <a:prstGeom prst="roundRect">
            <a:avLst>
              <a:gd name="adj" fmla="val 26842"/>
            </a:avLst>
          </a:prstGeom>
          <a:solidFill>
            <a:srgbClr val="46464A"/>
          </a:solidFill>
          <a:ln/>
        </p:spPr>
        <p:txBody>
          <a:bodyPr/>
          <a:lstStyle/>
          <a:p>
            <a:endParaRPr lang="en-US"/>
          </a:p>
        </p:txBody>
      </p:sp>
      <p:sp>
        <p:nvSpPr>
          <p:cNvPr id="2" name="Text 0"/>
          <p:cNvSpPr/>
          <p:nvPr/>
        </p:nvSpPr>
        <p:spPr>
          <a:xfrm>
            <a:off x="3752320" y="142282"/>
            <a:ext cx="8017855" cy="685800"/>
          </a:xfrm>
          <a:prstGeom prst="rect">
            <a:avLst/>
          </a:prstGeom>
          <a:noFill/>
          <a:ln/>
        </p:spPr>
        <p:txBody>
          <a:bodyPr wrap="none" lIns="0" tIns="0" rIns="0" bIns="0" rtlCol="0" anchor="t"/>
          <a:lstStyle/>
          <a:p>
            <a:pPr marL="0" indent="0">
              <a:lnSpc>
                <a:spcPts val="5400"/>
              </a:lnSpc>
              <a:buNone/>
            </a:pPr>
            <a:r>
              <a:rPr lang="en-US" sz="4300" b="1" dirty="0">
                <a:solidFill>
                  <a:srgbClr val="FFE14D"/>
                </a:solidFill>
                <a:latin typeface="Comfortaa" pitchFamily="34" charset="0"/>
                <a:ea typeface="Comfortaa" pitchFamily="34" charset="-122"/>
                <a:cs typeface="Comfortaa" pitchFamily="34" charset="-120"/>
              </a:rPr>
              <a:t>Data Import and Cleansing</a:t>
            </a:r>
            <a:endParaRPr lang="en-US" sz="4300" dirty="0"/>
          </a:p>
        </p:txBody>
      </p:sp>
      <p:sp>
        <p:nvSpPr>
          <p:cNvPr id="11" name="TextBox 10">
            <a:extLst>
              <a:ext uri="{FF2B5EF4-FFF2-40B4-BE49-F238E27FC236}">
                <a16:creationId xmlns:a16="http://schemas.microsoft.com/office/drawing/2014/main" id="{8FFFBE2F-F18F-C5A4-A1FE-934F6FE17202}"/>
              </a:ext>
            </a:extLst>
          </p:cNvPr>
          <p:cNvSpPr txBox="1"/>
          <p:nvPr/>
        </p:nvSpPr>
        <p:spPr>
          <a:xfrm>
            <a:off x="451624" y="1178638"/>
            <a:ext cx="5190893" cy="866135"/>
          </a:xfrm>
          <a:prstGeom prst="rect">
            <a:avLst/>
          </a:prstGeom>
          <a:noFill/>
        </p:spPr>
        <p:txBody>
          <a:bodyPr wrap="square">
            <a:spAutoFit/>
          </a:bodyPr>
          <a:lstStyle/>
          <a:p>
            <a:pPr marL="742950" lvl="1" indent="-285750">
              <a:lnSpc>
                <a:spcPct val="107000"/>
              </a:lnSpc>
              <a:spcAft>
                <a:spcPts val="800"/>
              </a:spcAft>
              <a:buSzPts val="1000"/>
              <a:buFont typeface="Courier New" panose="02070309020205020404" pitchFamily="49" charset="0"/>
              <a:buChar char="o"/>
              <a:tabLst>
                <a:tab pos="914400" algn="l"/>
              </a:tabLst>
            </a:pPr>
            <a:r>
              <a:rPr lang="en-IN" sz="1400" dirty="0">
                <a:solidFill>
                  <a:schemeClr val="bg1"/>
                </a:solidFill>
                <a:effectLst/>
                <a:latin typeface="Verdana" panose="020B0604030504040204" pitchFamily="34" charset="0"/>
                <a:ea typeface="Verdana" panose="020B0604030504040204" pitchFamily="34" charset="0"/>
                <a:cs typeface="Times New Roman" panose="02020603050405020304" pitchFamily="18" charset="0"/>
              </a:rPr>
              <a:t>Imported the necessary libraries: pandas, </a:t>
            </a:r>
            <a:r>
              <a:rPr lang="en-IN" sz="1400" dirty="0" err="1">
                <a:solidFill>
                  <a:schemeClr val="bg1"/>
                </a:solidFill>
                <a:effectLst/>
                <a:latin typeface="Verdana" panose="020B0604030504040204" pitchFamily="34" charset="0"/>
                <a:ea typeface="Verdana" panose="020B0604030504040204" pitchFamily="34" charset="0"/>
                <a:cs typeface="Times New Roman" panose="02020603050405020304" pitchFamily="18" charset="0"/>
              </a:rPr>
              <a:t>numpy</a:t>
            </a:r>
            <a:r>
              <a:rPr lang="en-IN" sz="1400" dirty="0">
                <a:solidFill>
                  <a:schemeClr val="bg1"/>
                </a:solidFill>
                <a:effectLst/>
                <a:latin typeface="Verdana" panose="020B0604030504040204" pitchFamily="34" charset="0"/>
                <a:ea typeface="Verdana" panose="020B0604030504040204" pitchFamily="34" charset="0"/>
                <a:cs typeface="Times New Roman" panose="02020603050405020304" pitchFamily="18" charset="0"/>
              </a:rPr>
              <a:t>, matplotlib, seaborn, etc.</a:t>
            </a:r>
          </a:p>
          <a:p>
            <a:pPr marL="742950" lvl="1" indent="-285750">
              <a:lnSpc>
                <a:spcPct val="107000"/>
              </a:lnSpc>
              <a:spcAft>
                <a:spcPts val="800"/>
              </a:spcAft>
              <a:buSzPts val="1000"/>
              <a:buFont typeface="Courier New" panose="02070309020205020404" pitchFamily="49" charset="0"/>
              <a:buChar char="o"/>
              <a:tabLst>
                <a:tab pos="914400" algn="l"/>
              </a:tabLst>
            </a:pPr>
            <a:r>
              <a:rPr lang="en-IN" sz="1400" dirty="0">
                <a:solidFill>
                  <a:schemeClr val="bg1"/>
                </a:solidFill>
                <a:effectLst/>
                <a:latin typeface="Verdana" panose="020B0604030504040204" pitchFamily="34" charset="0"/>
                <a:ea typeface="Verdana" panose="020B0604030504040204" pitchFamily="34" charset="0"/>
                <a:cs typeface="Times New Roman" panose="02020603050405020304" pitchFamily="18" charset="0"/>
              </a:rPr>
              <a:t>Loaded the dataset into a pandas Data Frame.</a:t>
            </a:r>
          </a:p>
        </p:txBody>
      </p:sp>
      <p:pic>
        <p:nvPicPr>
          <p:cNvPr id="20" name="Picture 19">
            <a:extLst>
              <a:ext uri="{FF2B5EF4-FFF2-40B4-BE49-F238E27FC236}">
                <a16:creationId xmlns:a16="http://schemas.microsoft.com/office/drawing/2014/main" id="{181F831E-8DD7-0DC4-C4D5-4893EFF73FE7}"/>
              </a:ext>
            </a:extLst>
          </p:cNvPr>
          <p:cNvPicPr>
            <a:picLocks noChangeAspect="1"/>
          </p:cNvPicPr>
          <p:nvPr/>
        </p:nvPicPr>
        <p:blipFill>
          <a:blip r:embed="rId3"/>
          <a:stretch>
            <a:fillRect/>
          </a:stretch>
        </p:blipFill>
        <p:spPr>
          <a:xfrm>
            <a:off x="906083" y="2368838"/>
            <a:ext cx="4382400" cy="3096410"/>
          </a:xfrm>
          <a:prstGeom prst="rect">
            <a:avLst/>
          </a:prstGeom>
        </p:spPr>
      </p:pic>
      <p:pic>
        <p:nvPicPr>
          <p:cNvPr id="22" name="Picture 21">
            <a:extLst>
              <a:ext uri="{FF2B5EF4-FFF2-40B4-BE49-F238E27FC236}">
                <a16:creationId xmlns:a16="http://schemas.microsoft.com/office/drawing/2014/main" id="{D2DEEC82-9BD8-D040-3D6C-21E142AD3F8F}"/>
              </a:ext>
            </a:extLst>
          </p:cNvPr>
          <p:cNvPicPr>
            <a:picLocks noChangeAspect="1"/>
          </p:cNvPicPr>
          <p:nvPr/>
        </p:nvPicPr>
        <p:blipFill>
          <a:blip r:embed="rId4"/>
          <a:stretch>
            <a:fillRect/>
          </a:stretch>
        </p:blipFill>
        <p:spPr>
          <a:xfrm>
            <a:off x="855873" y="5613223"/>
            <a:ext cx="4432610" cy="2543530"/>
          </a:xfrm>
          <a:prstGeom prst="rect">
            <a:avLst/>
          </a:prstGeom>
        </p:spPr>
      </p:pic>
      <p:pic>
        <p:nvPicPr>
          <p:cNvPr id="24" name="Picture 23">
            <a:extLst>
              <a:ext uri="{FF2B5EF4-FFF2-40B4-BE49-F238E27FC236}">
                <a16:creationId xmlns:a16="http://schemas.microsoft.com/office/drawing/2014/main" id="{1FF288C7-0E53-8B0B-6CC8-08B6E08E051D}"/>
              </a:ext>
            </a:extLst>
          </p:cNvPr>
          <p:cNvPicPr>
            <a:picLocks noChangeAspect="1"/>
          </p:cNvPicPr>
          <p:nvPr/>
        </p:nvPicPr>
        <p:blipFill>
          <a:blip r:embed="rId5"/>
          <a:stretch>
            <a:fillRect/>
          </a:stretch>
        </p:blipFill>
        <p:spPr>
          <a:xfrm>
            <a:off x="5926394" y="1030663"/>
            <a:ext cx="8202170" cy="705665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123059" y="142282"/>
            <a:ext cx="8017855" cy="685800"/>
          </a:xfrm>
          <a:prstGeom prst="rect">
            <a:avLst/>
          </a:prstGeom>
          <a:noFill/>
          <a:ln/>
        </p:spPr>
        <p:txBody>
          <a:bodyPr wrap="none" lIns="0" tIns="0" rIns="0" bIns="0" rtlCol="0" anchor="t"/>
          <a:lstStyle/>
          <a:p>
            <a:pPr marL="0" indent="0">
              <a:lnSpc>
                <a:spcPts val="5400"/>
              </a:lnSpc>
              <a:buNone/>
            </a:pPr>
            <a:r>
              <a:rPr lang="en-US" sz="4300" b="1" dirty="0">
                <a:solidFill>
                  <a:srgbClr val="FFE14D"/>
                </a:solidFill>
                <a:latin typeface="Comfortaa" pitchFamily="34" charset="0"/>
                <a:ea typeface="Comfortaa" pitchFamily="34" charset="-122"/>
                <a:cs typeface="Comfortaa" pitchFamily="34" charset="-120"/>
              </a:rPr>
              <a:t>Data Import and Cleansing – Null Values Analysis</a:t>
            </a:r>
            <a:endParaRPr lang="en-US" sz="4300" dirty="0"/>
          </a:p>
        </p:txBody>
      </p:sp>
      <p:pic>
        <p:nvPicPr>
          <p:cNvPr id="6" name="Picture 5">
            <a:extLst>
              <a:ext uri="{FF2B5EF4-FFF2-40B4-BE49-F238E27FC236}">
                <a16:creationId xmlns:a16="http://schemas.microsoft.com/office/drawing/2014/main" id="{FF804111-43DD-421A-D291-F9E7AFEDCAD9}"/>
              </a:ext>
            </a:extLst>
          </p:cNvPr>
          <p:cNvPicPr>
            <a:picLocks noChangeAspect="1"/>
          </p:cNvPicPr>
          <p:nvPr/>
        </p:nvPicPr>
        <p:blipFill>
          <a:blip r:embed="rId3"/>
          <a:stretch>
            <a:fillRect/>
          </a:stretch>
        </p:blipFill>
        <p:spPr>
          <a:xfrm>
            <a:off x="1099456" y="1817649"/>
            <a:ext cx="3698575" cy="6072332"/>
          </a:xfrm>
          <a:prstGeom prst="rect">
            <a:avLst/>
          </a:prstGeom>
        </p:spPr>
      </p:pic>
      <p:pic>
        <p:nvPicPr>
          <p:cNvPr id="5" name="Picture 4">
            <a:extLst>
              <a:ext uri="{FF2B5EF4-FFF2-40B4-BE49-F238E27FC236}">
                <a16:creationId xmlns:a16="http://schemas.microsoft.com/office/drawing/2014/main" id="{1615BC88-E5C5-26D3-AF98-4E9DA93ADF27}"/>
              </a:ext>
            </a:extLst>
          </p:cNvPr>
          <p:cNvPicPr>
            <a:picLocks noChangeAspect="1"/>
          </p:cNvPicPr>
          <p:nvPr/>
        </p:nvPicPr>
        <p:blipFill>
          <a:blip r:embed="rId4"/>
          <a:stretch>
            <a:fillRect/>
          </a:stretch>
        </p:blipFill>
        <p:spPr>
          <a:xfrm>
            <a:off x="5373458" y="1817648"/>
            <a:ext cx="4684947" cy="6072332"/>
          </a:xfrm>
          <a:prstGeom prst="rect">
            <a:avLst/>
          </a:prstGeom>
        </p:spPr>
      </p:pic>
      <p:pic>
        <p:nvPicPr>
          <p:cNvPr id="8" name="Picture 7">
            <a:extLst>
              <a:ext uri="{FF2B5EF4-FFF2-40B4-BE49-F238E27FC236}">
                <a16:creationId xmlns:a16="http://schemas.microsoft.com/office/drawing/2014/main" id="{EE7BFF55-D6B6-8219-ADFA-85C93213E264}"/>
              </a:ext>
            </a:extLst>
          </p:cNvPr>
          <p:cNvPicPr>
            <a:picLocks noChangeAspect="1"/>
          </p:cNvPicPr>
          <p:nvPr/>
        </p:nvPicPr>
        <p:blipFill>
          <a:blip r:embed="rId5"/>
          <a:stretch>
            <a:fillRect/>
          </a:stretch>
        </p:blipFill>
        <p:spPr>
          <a:xfrm>
            <a:off x="508446" y="828082"/>
            <a:ext cx="9984852" cy="799996"/>
          </a:xfrm>
          <a:prstGeom prst="rect">
            <a:avLst/>
          </a:prstGeom>
        </p:spPr>
      </p:pic>
      <p:pic>
        <p:nvPicPr>
          <p:cNvPr id="10" name="Picture 9">
            <a:extLst>
              <a:ext uri="{FF2B5EF4-FFF2-40B4-BE49-F238E27FC236}">
                <a16:creationId xmlns:a16="http://schemas.microsoft.com/office/drawing/2014/main" id="{36A80595-BC75-763E-F267-0869A584F224}"/>
              </a:ext>
            </a:extLst>
          </p:cNvPr>
          <p:cNvPicPr>
            <a:picLocks noChangeAspect="1"/>
          </p:cNvPicPr>
          <p:nvPr/>
        </p:nvPicPr>
        <p:blipFill>
          <a:blip r:embed="rId6"/>
          <a:stretch>
            <a:fillRect/>
          </a:stretch>
        </p:blipFill>
        <p:spPr>
          <a:xfrm>
            <a:off x="10878685" y="828082"/>
            <a:ext cx="3104943" cy="7061899"/>
          </a:xfrm>
          <a:prstGeom prst="rect">
            <a:avLst/>
          </a:prstGeom>
        </p:spPr>
      </p:pic>
    </p:spTree>
    <p:extLst>
      <p:ext uri="{BB962C8B-B14F-4D97-AF65-F5344CB8AC3E}">
        <p14:creationId xmlns:p14="http://schemas.microsoft.com/office/powerpoint/2010/main" val="37642251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hape 2">
            <a:extLst>
              <a:ext uri="{FF2B5EF4-FFF2-40B4-BE49-F238E27FC236}">
                <a16:creationId xmlns:a16="http://schemas.microsoft.com/office/drawing/2014/main" id="{3E2B411E-AF57-0791-C1A9-AD56BFAA924A}"/>
              </a:ext>
            </a:extLst>
          </p:cNvPr>
          <p:cNvSpPr/>
          <p:nvPr/>
        </p:nvSpPr>
        <p:spPr>
          <a:xfrm>
            <a:off x="552048" y="939683"/>
            <a:ext cx="9952401" cy="685801"/>
          </a:xfrm>
          <a:prstGeom prst="roundRect">
            <a:avLst>
              <a:gd name="adj" fmla="val 26842"/>
            </a:avLst>
          </a:prstGeom>
          <a:solidFill>
            <a:srgbClr val="46464A"/>
          </a:solidFill>
          <a:ln/>
        </p:spPr>
        <p:txBody>
          <a:bodyPr/>
          <a:lstStyle/>
          <a:p>
            <a:endParaRPr lang="en-US"/>
          </a:p>
        </p:txBody>
      </p:sp>
      <p:sp>
        <p:nvSpPr>
          <p:cNvPr id="2" name="Text 0"/>
          <p:cNvSpPr/>
          <p:nvPr/>
        </p:nvSpPr>
        <p:spPr>
          <a:xfrm>
            <a:off x="2681803" y="120758"/>
            <a:ext cx="8017855" cy="685800"/>
          </a:xfrm>
          <a:prstGeom prst="rect">
            <a:avLst/>
          </a:prstGeom>
          <a:noFill/>
          <a:ln/>
        </p:spPr>
        <p:txBody>
          <a:bodyPr wrap="none" lIns="0" tIns="0" rIns="0" bIns="0" rtlCol="0" anchor="t"/>
          <a:lstStyle/>
          <a:p>
            <a:pPr marL="0" indent="0">
              <a:lnSpc>
                <a:spcPts val="5400"/>
              </a:lnSpc>
              <a:buNone/>
            </a:pPr>
            <a:r>
              <a:rPr lang="en-US" sz="4300" b="1" dirty="0">
                <a:solidFill>
                  <a:srgbClr val="FFE14D"/>
                </a:solidFill>
                <a:latin typeface="Comfortaa" pitchFamily="34" charset="0"/>
                <a:ea typeface="Comfortaa" pitchFamily="34" charset="-122"/>
                <a:cs typeface="Comfortaa" pitchFamily="34" charset="-120"/>
              </a:rPr>
              <a:t>Data Import and Cleansing</a:t>
            </a:r>
            <a:endParaRPr lang="en-US" sz="4300" dirty="0"/>
          </a:p>
        </p:txBody>
      </p:sp>
      <p:sp>
        <p:nvSpPr>
          <p:cNvPr id="11" name="TextBox 10">
            <a:extLst>
              <a:ext uri="{FF2B5EF4-FFF2-40B4-BE49-F238E27FC236}">
                <a16:creationId xmlns:a16="http://schemas.microsoft.com/office/drawing/2014/main" id="{8FFFBE2F-F18F-C5A4-A1FE-934F6FE17202}"/>
              </a:ext>
            </a:extLst>
          </p:cNvPr>
          <p:cNvSpPr txBox="1"/>
          <p:nvPr/>
        </p:nvSpPr>
        <p:spPr>
          <a:xfrm>
            <a:off x="451624" y="1178638"/>
            <a:ext cx="10365059" cy="302519"/>
          </a:xfrm>
          <a:prstGeom prst="rect">
            <a:avLst/>
          </a:prstGeom>
          <a:noFill/>
        </p:spPr>
        <p:txBody>
          <a:bodyPr wrap="square">
            <a:spAutoFit/>
          </a:bodyPr>
          <a:lstStyle/>
          <a:p>
            <a:pPr marL="742950" lvl="1" indent="-285750">
              <a:lnSpc>
                <a:spcPct val="107000"/>
              </a:lnSpc>
              <a:spcAft>
                <a:spcPts val="800"/>
              </a:spcAft>
              <a:buSzPts val="1000"/>
              <a:buFont typeface="Courier New" panose="02070309020205020404" pitchFamily="49" charset="0"/>
              <a:buChar char="o"/>
              <a:tabLst>
                <a:tab pos="914400" algn="l"/>
              </a:tabLst>
            </a:pPr>
            <a:r>
              <a:rPr lang="en-IN" sz="1400" dirty="0">
                <a:solidFill>
                  <a:schemeClr val="bg1"/>
                </a:solidFill>
                <a:effectLst/>
                <a:latin typeface="Verdana" panose="020B0604030504040204" pitchFamily="34" charset="0"/>
                <a:ea typeface="Verdana" panose="020B0604030504040204" pitchFamily="34" charset="0"/>
                <a:cs typeface="Times New Roman" panose="02020603050405020304" pitchFamily="18" charset="0"/>
              </a:rPr>
              <a:t>Performed initial data inspection: checked the shape of the data, data types, and summary statistics.</a:t>
            </a:r>
          </a:p>
        </p:txBody>
      </p:sp>
      <p:pic>
        <p:nvPicPr>
          <p:cNvPr id="6" name="Picture 5">
            <a:extLst>
              <a:ext uri="{FF2B5EF4-FFF2-40B4-BE49-F238E27FC236}">
                <a16:creationId xmlns:a16="http://schemas.microsoft.com/office/drawing/2014/main" id="{8E2C2F39-B9B2-407D-64B3-B1CB37EAA77B}"/>
              </a:ext>
            </a:extLst>
          </p:cNvPr>
          <p:cNvPicPr>
            <a:picLocks noChangeAspect="1"/>
          </p:cNvPicPr>
          <p:nvPr/>
        </p:nvPicPr>
        <p:blipFill>
          <a:blip r:embed="rId3"/>
          <a:stretch>
            <a:fillRect/>
          </a:stretch>
        </p:blipFill>
        <p:spPr>
          <a:xfrm>
            <a:off x="11614313" y="122278"/>
            <a:ext cx="2530181" cy="1533739"/>
          </a:xfrm>
          <a:prstGeom prst="rect">
            <a:avLst/>
          </a:prstGeom>
        </p:spPr>
      </p:pic>
      <p:pic>
        <p:nvPicPr>
          <p:cNvPr id="10" name="Picture 9">
            <a:extLst>
              <a:ext uri="{FF2B5EF4-FFF2-40B4-BE49-F238E27FC236}">
                <a16:creationId xmlns:a16="http://schemas.microsoft.com/office/drawing/2014/main" id="{47D1EDD2-1E33-788A-350D-01E8C7FBAFAD}"/>
              </a:ext>
            </a:extLst>
          </p:cNvPr>
          <p:cNvPicPr>
            <a:picLocks noChangeAspect="1"/>
          </p:cNvPicPr>
          <p:nvPr/>
        </p:nvPicPr>
        <p:blipFill>
          <a:blip r:embed="rId4"/>
          <a:stretch>
            <a:fillRect/>
          </a:stretch>
        </p:blipFill>
        <p:spPr>
          <a:xfrm>
            <a:off x="10504449" y="1747408"/>
            <a:ext cx="4014439" cy="457264"/>
          </a:xfrm>
          <a:prstGeom prst="rect">
            <a:avLst/>
          </a:prstGeom>
        </p:spPr>
      </p:pic>
      <p:pic>
        <p:nvPicPr>
          <p:cNvPr id="15" name="Picture 14">
            <a:extLst>
              <a:ext uri="{FF2B5EF4-FFF2-40B4-BE49-F238E27FC236}">
                <a16:creationId xmlns:a16="http://schemas.microsoft.com/office/drawing/2014/main" id="{B802A6AB-525B-4C3E-68FF-CE22E240C599}"/>
              </a:ext>
            </a:extLst>
          </p:cNvPr>
          <p:cNvPicPr>
            <a:picLocks noChangeAspect="1"/>
          </p:cNvPicPr>
          <p:nvPr/>
        </p:nvPicPr>
        <p:blipFill>
          <a:blip r:embed="rId5"/>
          <a:stretch>
            <a:fillRect/>
          </a:stretch>
        </p:blipFill>
        <p:spPr>
          <a:xfrm>
            <a:off x="11614313" y="2253794"/>
            <a:ext cx="2530181" cy="5700132"/>
          </a:xfrm>
          <a:prstGeom prst="rect">
            <a:avLst/>
          </a:prstGeom>
        </p:spPr>
      </p:pic>
      <p:pic>
        <p:nvPicPr>
          <p:cNvPr id="4" name="Picture 3">
            <a:extLst>
              <a:ext uri="{FF2B5EF4-FFF2-40B4-BE49-F238E27FC236}">
                <a16:creationId xmlns:a16="http://schemas.microsoft.com/office/drawing/2014/main" id="{105DBAE0-03B7-B401-329A-3D3E21E9F5EE}"/>
              </a:ext>
            </a:extLst>
          </p:cNvPr>
          <p:cNvPicPr>
            <a:picLocks noChangeAspect="1"/>
          </p:cNvPicPr>
          <p:nvPr/>
        </p:nvPicPr>
        <p:blipFill>
          <a:blip r:embed="rId6"/>
          <a:stretch>
            <a:fillRect/>
          </a:stretch>
        </p:blipFill>
        <p:spPr>
          <a:xfrm>
            <a:off x="377888" y="2371282"/>
            <a:ext cx="10646283" cy="5582644"/>
          </a:xfrm>
          <a:prstGeom prst="rect">
            <a:avLst/>
          </a:prstGeom>
        </p:spPr>
      </p:pic>
    </p:spTree>
    <p:extLst>
      <p:ext uri="{BB962C8B-B14F-4D97-AF65-F5344CB8AC3E}">
        <p14:creationId xmlns:p14="http://schemas.microsoft.com/office/powerpoint/2010/main" val="8921404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hape 2">
            <a:extLst>
              <a:ext uri="{FF2B5EF4-FFF2-40B4-BE49-F238E27FC236}">
                <a16:creationId xmlns:a16="http://schemas.microsoft.com/office/drawing/2014/main" id="{3E2B411E-AF57-0791-C1A9-AD56BFAA924A}"/>
              </a:ext>
            </a:extLst>
          </p:cNvPr>
          <p:cNvSpPr/>
          <p:nvPr/>
        </p:nvSpPr>
        <p:spPr>
          <a:xfrm>
            <a:off x="552048" y="939683"/>
            <a:ext cx="11056372" cy="1264989"/>
          </a:xfrm>
          <a:prstGeom prst="roundRect">
            <a:avLst>
              <a:gd name="adj" fmla="val 26842"/>
            </a:avLst>
          </a:prstGeom>
          <a:solidFill>
            <a:srgbClr val="46464A"/>
          </a:solidFill>
          <a:ln/>
        </p:spPr>
        <p:txBody>
          <a:bodyPr/>
          <a:lstStyle/>
          <a:p>
            <a:endParaRPr lang="en-US"/>
          </a:p>
        </p:txBody>
      </p:sp>
      <p:sp>
        <p:nvSpPr>
          <p:cNvPr id="2" name="Text 0"/>
          <p:cNvSpPr/>
          <p:nvPr/>
        </p:nvSpPr>
        <p:spPr>
          <a:xfrm>
            <a:off x="2681803" y="120758"/>
            <a:ext cx="8017855" cy="685800"/>
          </a:xfrm>
          <a:prstGeom prst="rect">
            <a:avLst/>
          </a:prstGeom>
          <a:noFill/>
          <a:ln/>
        </p:spPr>
        <p:txBody>
          <a:bodyPr wrap="none" lIns="0" tIns="0" rIns="0" bIns="0" rtlCol="0" anchor="t"/>
          <a:lstStyle/>
          <a:p>
            <a:pPr marL="0" indent="0">
              <a:lnSpc>
                <a:spcPts val="5400"/>
              </a:lnSpc>
              <a:buNone/>
            </a:pPr>
            <a:r>
              <a:rPr lang="en-US" sz="4300" b="1" dirty="0">
                <a:solidFill>
                  <a:srgbClr val="FFE14D"/>
                </a:solidFill>
                <a:latin typeface="Comfortaa" pitchFamily="34" charset="0"/>
                <a:ea typeface="Comfortaa" pitchFamily="34" charset="-122"/>
                <a:cs typeface="Comfortaa" pitchFamily="34" charset="-120"/>
              </a:rPr>
              <a:t>Data Import and Cleansing</a:t>
            </a:r>
            <a:endParaRPr lang="en-US" sz="4300" dirty="0"/>
          </a:p>
        </p:txBody>
      </p:sp>
      <p:sp>
        <p:nvSpPr>
          <p:cNvPr id="11" name="TextBox 10">
            <a:extLst>
              <a:ext uri="{FF2B5EF4-FFF2-40B4-BE49-F238E27FC236}">
                <a16:creationId xmlns:a16="http://schemas.microsoft.com/office/drawing/2014/main" id="{8FFFBE2F-F18F-C5A4-A1FE-934F6FE17202}"/>
              </a:ext>
            </a:extLst>
          </p:cNvPr>
          <p:cNvSpPr txBox="1"/>
          <p:nvPr/>
        </p:nvSpPr>
        <p:spPr>
          <a:xfrm>
            <a:off x="245359" y="1087813"/>
            <a:ext cx="11240398" cy="968727"/>
          </a:xfrm>
          <a:prstGeom prst="rect">
            <a:avLst/>
          </a:prstGeom>
          <a:noFill/>
        </p:spPr>
        <p:txBody>
          <a:bodyPr wrap="square">
            <a:spAutoFit/>
          </a:bodyPr>
          <a:lstStyle/>
          <a:p>
            <a:pPr marL="742950" lvl="1" indent="-285750">
              <a:lnSpc>
                <a:spcPct val="107000"/>
              </a:lnSpc>
              <a:spcAft>
                <a:spcPts val="800"/>
              </a:spcAft>
              <a:buSzPts val="1000"/>
              <a:buFont typeface="Courier New" panose="02070309020205020404" pitchFamily="49" charset="0"/>
              <a:buChar char="o"/>
              <a:tabLst>
                <a:tab pos="914400" algn="l"/>
              </a:tabLst>
            </a:pPr>
            <a:r>
              <a:rPr lang="en-IN" sz="1400" dirty="0">
                <a:solidFill>
                  <a:schemeClr val="bg1"/>
                </a:solidFill>
                <a:latin typeface="Verdana" panose="020B0604030504040204" pitchFamily="34" charset="0"/>
                <a:ea typeface="Verdana" panose="020B0604030504040204" pitchFamily="34" charset="0"/>
                <a:cs typeface="Times New Roman" panose="02020603050405020304" pitchFamily="18" charset="0"/>
              </a:rPr>
              <a:t>Identify and handle missing values. Decide whether to drop, fill, or interpolate missing data based on the context.</a:t>
            </a:r>
          </a:p>
          <a:p>
            <a:pPr marL="742950" lvl="1" indent="-285750">
              <a:lnSpc>
                <a:spcPct val="107000"/>
              </a:lnSpc>
              <a:spcAft>
                <a:spcPts val="800"/>
              </a:spcAft>
              <a:buSzPts val="1000"/>
              <a:buFont typeface="Courier New" panose="02070309020205020404" pitchFamily="49" charset="0"/>
              <a:buChar char="o"/>
              <a:tabLst>
                <a:tab pos="914400" algn="l"/>
              </a:tabLst>
            </a:pPr>
            <a:r>
              <a:rPr lang="en-IN" sz="1400" dirty="0">
                <a:solidFill>
                  <a:schemeClr val="bg1"/>
                </a:solidFill>
                <a:latin typeface="Verdana" panose="020B0604030504040204" pitchFamily="34" charset="0"/>
                <a:ea typeface="Verdana" panose="020B0604030504040204" pitchFamily="34" charset="0"/>
                <a:cs typeface="Times New Roman" panose="02020603050405020304" pitchFamily="18" charset="0"/>
              </a:rPr>
              <a:t>Detect and remove duplicate rows if any.</a:t>
            </a:r>
          </a:p>
          <a:p>
            <a:pPr marL="742950" lvl="1" indent="-285750">
              <a:lnSpc>
                <a:spcPct val="107000"/>
              </a:lnSpc>
              <a:spcAft>
                <a:spcPts val="800"/>
              </a:spcAft>
              <a:buSzPts val="1000"/>
              <a:buFont typeface="Courier New" panose="02070309020205020404" pitchFamily="49" charset="0"/>
              <a:buChar char="o"/>
              <a:tabLst>
                <a:tab pos="914400" algn="l"/>
              </a:tabLst>
            </a:pPr>
            <a:r>
              <a:rPr lang="en-IN" sz="1400" dirty="0">
                <a:solidFill>
                  <a:schemeClr val="bg1"/>
                </a:solidFill>
                <a:latin typeface="Verdana" panose="020B0604030504040204" pitchFamily="34" charset="0"/>
                <a:ea typeface="Verdana" panose="020B0604030504040204" pitchFamily="34" charset="0"/>
                <a:cs typeface="Times New Roman" panose="02020603050405020304" pitchFamily="18" charset="0"/>
              </a:rPr>
              <a:t>Convert data types if necessary (e.g., dates should be in datetime format).</a:t>
            </a:r>
          </a:p>
        </p:txBody>
      </p:sp>
      <p:pic>
        <p:nvPicPr>
          <p:cNvPr id="4" name="Picture 3">
            <a:extLst>
              <a:ext uri="{FF2B5EF4-FFF2-40B4-BE49-F238E27FC236}">
                <a16:creationId xmlns:a16="http://schemas.microsoft.com/office/drawing/2014/main" id="{51AA36C7-0928-5BC0-732D-2EDDA017C123}"/>
              </a:ext>
            </a:extLst>
          </p:cNvPr>
          <p:cNvPicPr>
            <a:picLocks noChangeAspect="1"/>
          </p:cNvPicPr>
          <p:nvPr/>
        </p:nvPicPr>
        <p:blipFill>
          <a:blip r:embed="rId3"/>
          <a:stretch>
            <a:fillRect/>
          </a:stretch>
        </p:blipFill>
        <p:spPr>
          <a:xfrm>
            <a:off x="0" y="2352802"/>
            <a:ext cx="14594337" cy="5762378"/>
          </a:xfrm>
          <a:prstGeom prst="rect">
            <a:avLst/>
          </a:prstGeom>
        </p:spPr>
      </p:pic>
    </p:spTree>
    <p:extLst>
      <p:ext uri="{BB962C8B-B14F-4D97-AF65-F5344CB8AC3E}">
        <p14:creationId xmlns:p14="http://schemas.microsoft.com/office/powerpoint/2010/main" val="41323771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hape 2">
            <a:extLst>
              <a:ext uri="{FF2B5EF4-FFF2-40B4-BE49-F238E27FC236}">
                <a16:creationId xmlns:a16="http://schemas.microsoft.com/office/drawing/2014/main" id="{3E2B411E-AF57-0791-C1A9-AD56BFAA924A}"/>
              </a:ext>
            </a:extLst>
          </p:cNvPr>
          <p:cNvSpPr/>
          <p:nvPr/>
        </p:nvSpPr>
        <p:spPr>
          <a:xfrm>
            <a:off x="139591" y="677560"/>
            <a:ext cx="3662017" cy="1815882"/>
          </a:xfrm>
          <a:prstGeom prst="roundRect">
            <a:avLst>
              <a:gd name="adj" fmla="val 26842"/>
            </a:avLst>
          </a:prstGeom>
          <a:solidFill>
            <a:srgbClr val="46464A"/>
          </a:solidFill>
          <a:ln/>
        </p:spPr>
        <p:txBody>
          <a:bodyPr/>
          <a:lstStyle/>
          <a:p>
            <a:endParaRPr lang="en-US"/>
          </a:p>
        </p:txBody>
      </p:sp>
      <p:sp>
        <p:nvSpPr>
          <p:cNvPr id="11" name="TextBox 10">
            <a:extLst>
              <a:ext uri="{FF2B5EF4-FFF2-40B4-BE49-F238E27FC236}">
                <a16:creationId xmlns:a16="http://schemas.microsoft.com/office/drawing/2014/main" id="{8FFFBE2F-F18F-C5A4-A1FE-934F6FE17202}"/>
              </a:ext>
            </a:extLst>
          </p:cNvPr>
          <p:cNvSpPr txBox="1"/>
          <p:nvPr/>
        </p:nvSpPr>
        <p:spPr>
          <a:xfrm>
            <a:off x="325021" y="677561"/>
            <a:ext cx="3611359" cy="1815882"/>
          </a:xfrm>
          <a:prstGeom prst="rect">
            <a:avLst/>
          </a:prstGeom>
          <a:noFill/>
        </p:spPr>
        <p:txBody>
          <a:bodyPr wrap="square">
            <a:spAutoFit/>
          </a:bodyPr>
          <a:lstStyle/>
          <a:p>
            <a:pPr algn="l"/>
            <a:r>
              <a:rPr lang="en-US" sz="1400" b="1" i="0" dirty="0">
                <a:solidFill>
                  <a:srgbClr val="D5D5D5"/>
                </a:solidFill>
                <a:effectLst/>
                <a:latin typeface="Verdana" panose="020B0604030504040204" pitchFamily="34" charset="0"/>
                <a:ea typeface="Verdana" panose="020B0604030504040204" pitchFamily="34" charset="0"/>
              </a:rPr>
              <a:t>Numeric columns analysis</a:t>
            </a:r>
          </a:p>
          <a:p>
            <a:pPr algn="l"/>
            <a:endParaRPr lang="en-US" sz="1400" b="1" i="0" dirty="0">
              <a:solidFill>
                <a:srgbClr val="D5D5D5"/>
              </a:solidFill>
              <a:effectLst/>
              <a:latin typeface="Verdana" panose="020B0604030504040204" pitchFamily="34" charset="0"/>
              <a:ea typeface="Verdana" panose="020B0604030504040204" pitchFamily="34" charset="0"/>
            </a:endParaRPr>
          </a:p>
          <a:p>
            <a:pPr algn="l">
              <a:buFont typeface="Arial" panose="020B0604020202020204" pitchFamily="34" charset="0"/>
              <a:buChar char="•"/>
            </a:pPr>
            <a:r>
              <a:rPr lang="en-US" sz="1400" b="0" i="0" dirty="0">
                <a:solidFill>
                  <a:srgbClr val="D5D5D5"/>
                </a:solidFill>
                <a:effectLst/>
                <a:latin typeface="Verdana" panose="020B0604030504040204" pitchFamily="34" charset="0"/>
                <a:ea typeface="Verdana" panose="020B0604030504040204" pitchFamily="34" charset="0"/>
              </a:rPr>
              <a:t> Spotify_Popularity has 2 tails</a:t>
            </a:r>
          </a:p>
          <a:p>
            <a:pPr algn="l">
              <a:buFont typeface="Arial" panose="020B0604020202020204" pitchFamily="34" charset="0"/>
              <a:buChar char="•"/>
            </a:pPr>
            <a:r>
              <a:rPr lang="en-US" sz="1400" b="0" i="0" dirty="0">
                <a:solidFill>
                  <a:srgbClr val="D5D5D5"/>
                </a:solidFill>
                <a:effectLst/>
                <a:latin typeface="Verdana" panose="020B0604030504040204" pitchFamily="34" charset="0"/>
                <a:ea typeface="Verdana" panose="020B0604030504040204" pitchFamily="34" charset="0"/>
              </a:rPr>
              <a:t> All Other columns are positively skewed</a:t>
            </a:r>
          </a:p>
          <a:p>
            <a:pPr algn="l">
              <a:buFont typeface="Arial" panose="020B0604020202020204" pitchFamily="34" charset="0"/>
              <a:buChar char="•"/>
            </a:pPr>
            <a:r>
              <a:rPr lang="en-US" sz="1400" b="0" i="0" dirty="0">
                <a:solidFill>
                  <a:srgbClr val="D5D5D5"/>
                </a:solidFill>
                <a:effectLst/>
                <a:latin typeface="Verdana" panose="020B0604030504040204" pitchFamily="34" charset="0"/>
                <a:ea typeface="Verdana" panose="020B0604030504040204" pitchFamily="34" charset="0"/>
              </a:rPr>
              <a:t> TikTok_Views, Soundcloud_Streams and Shazam_Counts have lot of outliers</a:t>
            </a:r>
          </a:p>
        </p:txBody>
      </p:sp>
      <p:pic>
        <p:nvPicPr>
          <p:cNvPr id="2050" name="Picture 2">
            <a:extLst>
              <a:ext uri="{FF2B5EF4-FFF2-40B4-BE49-F238E27FC236}">
                <a16:creationId xmlns:a16="http://schemas.microsoft.com/office/drawing/2014/main" id="{28C64BC7-5F44-2C37-91AF-5A80209F1C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36380" y="117244"/>
            <a:ext cx="10607675" cy="800084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8A96DC53-ED52-FDDB-A704-6E2D96DE9D74}"/>
              </a:ext>
            </a:extLst>
          </p:cNvPr>
          <p:cNvPicPr>
            <a:picLocks noChangeAspect="1"/>
          </p:cNvPicPr>
          <p:nvPr/>
        </p:nvPicPr>
        <p:blipFill>
          <a:blip r:embed="rId4"/>
          <a:stretch>
            <a:fillRect/>
          </a:stretch>
        </p:blipFill>
        <p:spPr>
          <a:xfrm>
            <a:off x="31991" y="2602854"/>
            <a:ext cx="3877216" cy="3715268"/>
          </a:xfrm>
          <a:prstGeom prst="rect">
            <a:avLst/>
          </a:prstGeom>
        </p:spPr>
      </p:pic>
      <p:sp>
        <p:nvSpPr>
          <p:cNvPr id="5" name="TextBox 4">
            <a:extLst>
              <a:ext uri="{FF2B5EF4-FFF2-40B4-BE49-F238E27FC236}">
                <a16:creationId xmlns:a16="http://schemas.microsoft.com/office/drawing/2014/main" id="{59BCA3B8-CCF7-F2F1-E056-A809915799EB}"/>
              </a:ext>
            </a:extLst>
          </p:cNvPr>
          <p:cNvSpPr txBox="1"/>
          <p:nvPr/>
        </p:nvSpPr>
        <p:spPr>
          <a:xfrm>
            <a:off x="477153" y="6628709"/>
            <a:ext cx="2986891" cy="923330"/>
          </a:xfrm>
          <a:prstGeom prst="rect">
            <a:avLst/>
          </a:prstGeom>
          <a:noFill/>
        </p:spPr>
        <p:txBody>
          <a:bodyPr wrap="square" rtlCol="0">
            <a:spAutoFit/>
          </a:bodyPr>
          <a:lstStyle/>
          <a:p>
            <a:r>
              <a:rPr lang="en-IN" dirty="0">
                <a:solidFill>
                  <a:schemeClr val="bg1"/>
                </a:solidFill>
              </a:rPr>
              <a:t>Use of Histogram </a:t>
            </a:r>
          </a:p>
          <a:p>
            <a:r>
              <a:rPr lang="en-IN" dirty="0">
                <a:solidFill>
                  <a:schemeClr val="bg1"/>
                </a:solidFill>
              </a:rPr>
              <a:t>and Box Plots for </a:t>
            </a:r>
            <a:r>
              <a:rPr lang="en-IN" dirty="0">
                <a:solidFill>
                  <a:schemeClr val="bg1"/>
                </a:solidFill>
                <a:highlight>
                  <a:srgbClr val="000080"/>
                </a:highlight>
              </a:rPr>
              <a:t>feature analysis</a:t>
            </a:r>
          </a:p>
        </p:txBody>
      </p:sp>
    </p:spTree>
    <p:extLst>
      <p:ext uri="{BB962C8B-B14F-4D97-AF65-F5344CB8AC3E}">
        <p14:creationId xmlns:p14="http://schemas.microsoft.com/office/powerpoint/2010/main" val="8500507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596523" y="420362"/>
            <a:ext cx="8017855" cy="685800"/>
          </a:xfrm>
          <a:prstGeom prst="rect">
            <a:avLst/>
          </a:prstGeom>
          <a:noFill/>
          <a:ln/>
        </p:spPr>
        <p:txBody>
          <a:bodyPr wrap="none" lIns="0" tIns="0" rIns="0" bIns="0" rtlCol="0" anchor="t"/>
          <a:lstStyle/>
          <a:p>
            <a:pPr marL="0" indent="0">
              <a:lnSpc>
                <a:spcPts val="5400"/>
              </a:lnSpc>
              <a:buNone/>
            </a:pPr>
            <a:r>
              <a:rPr lang="en-US" sz="4300" b="1" dirty="0">
                <a:solidFill>
                  <a:srgbClr val="FFE14D"/>
                </a:solidFill>
                <a:latin typeface="Comfortaa" pitchFamily="34" charset="0"/>
                <a:ea typeface="Comfortaa" pitchFamily="34" charset="-122"/>
                <a:cs typeface="Comfortaa" pitchFamily="34" charset="-120"/>
              </a:rPr>
              <a:t>Data Import and Cleansing</a:t>
            </a:r>
            <a:endParaRPr lang="en-US" sz="4300" dirty="0"/>
          </a:p>
        </p:txBody>
      </p:sp>
      <p:sp>
        <p:nvSpPr>
          <p:cNvPr id="16" name="TextBox 15">
            <a:extLst>
              <a:ext uri="{FF2B5EF4-FFF2-40B4-BE49-F238E27FC236}">
                <a16:creationId xmlns:a16="http://schemas.microsoft.com/office/drawing/2014/main" id="{FADD86E6-FD7A-11C6-9324-31B61B8CED8C}"/>
              </a:ext>
            </a:extLst>
          </p:cNvPr>
          <p:cNvSpPr txBox="1"/>
          <p:nvPr/>
        </p:nvSpPr>
        <p:spPr>
          <a:xfrm>
            <a:off x="596523" y="1204332"/>
            <a:ext cx="2659633" cy="369332"/>
          </a:xfrm>
          <a:prstGeom prst="rect">
            <a:avLst/>
          </a:prstGeom>
          <a:noFill/>
        </p:spPr>
        <p:txBody>
          <a:bodyPr wrap="square" rtlCol="0">
            <a:spAutoFit/>
          </a:bodyPr>
          <a:lstStyle/>
          <a:p>
            <a:r>
              <a:rPr lang="en-IN" dirty="0">
                <a:solidFill>
                  <a:schemeClr val="bg1"/>
                </a:solidFill>
              </a:rPr>
              <a:t>Use of Lambda Function</a:t>
            </a:r>
          </a:p>
        </p:txBody>
      </p:sp>
      <p:pic>
        <p:nvPicPr>
          <p:cNvPr id="5" name="Picture 4">
            <a:extLst>
              <a:ext uri="{FF2B5EF4-FFF2-40B4-BE49-F238E27FC236}">
                <a16:creationId xmlns:a16="http://schemas.microsoft.com/office/drawing/2014/main" id="{423A5543-7141-67E2-6AE6-8E8C0CEBE25C}"/>
              </a:ext>
            </a:extLst>
          </p:cNvPr>
          <p:cNvPicPr>
            <a:picLocks noChangeAspect="1"/>
          </p:cNvPicPr>
          <p:nvPr/>
        </p:nvPicPr>
        <p:blipFill>
          <a:blip r:embed="rId3"/>
          <a:stretch>
            <a:fillRect/>
          </a:stretch>
        </p:blipFill>
        <p:spPr>
          <a:xfrm>
            <a:off x="6419214" y="1640570"/>
            <a:ext cx="8211185" cy="3166979"/>
          </a:xfrm>
          <a:prstGeom prst="rect">
            <a:avLst/>
          </a:prstGeom>
        </p:spPr>
      </p:pic>
      <p:pic>
        <p:nvPicPr>
          <p:cNvPr id="10" name="Picture 9">
            <a:extLst>
              <a:ext uri="{FF2B5EF4-FFF2-40B4-BE49-F238E27FC236}">
                <a16:creationId xmlns:a16="http://schemas.microsoft.com/office/drawing/2014/main" id="{16646271-EC4B-E261-A06E-7E15FC0CA40B}"/>
              </a:ext>
            </a:extLst>
          </p:cNvPr>
          <p:cNvPicPr>
            <a:picLocks noChangeAspect="1"/>
          </p:cNvPicPr>
          <p:nvPr/>
        </p:nvPicPr>
        <p:blipFill>
          <a:blip r:embed="rId4"/>
          <a:stretch>
            <a:fillRect/>
          </a:stretch>
        </p:blipFill>
        <p:spPr>
          <a:xfrm>
            <a:off x="6400800" y="4807550"/>
            <a:ext cx="8211186" cy="3166979"/>
          </a:xfrm>
          <a:prstGeom prst="rect">
            <a:avLst/>
          </a:prstGeom>
        </p:spPr>
      </p:pic>
      <p:pic>
        <p:nvPicPr>
          <p:cNvPr id="4" name="Picture 3" descr="A screenshot of a computer program&#10;&#10;Description automatically generated">
            <a:extLst>
              <a:ext uri="{FF2B5EF4-FFF2-40B4-BE49-F238E27FC236}">
                <a16:creationId xmlns:a16="http://schemas.microsoft.com/office/drawing/2014/main" id="{E9F61005-CC65-E6BC-D880-B19E39F6F49E}"/>
              </a:ext>
            </a:extLst>
          </p:cNvPr>
          <p:cNvPicPr>
            <a:picLocks noChangeAspect="1"/>
          </p:cNvPicPr>
          <p:nvPr/>
        </p:nvPicPr>
        <p:blipFill>
          <a:blip r:embed="rId5"/>
          <a:stretch>
            <a:fillRect/>
          </a:stretch>
        </p:blipFill>
        <p:spPr>
          <a:xfrm>
            <a:off x="502954" y="1671834"/>
            <a:ext cx="5879433" cy="5353434"/>
          </a:xfrm>
          <a:prstGeom prst="rect">
            <a:avLst/>
          </a:prstGeom>
        </p:spPr>
      </p:pic>
    </p:spTree>
    <p:extLst>
      <p:ext uri="{BB962C8B-B14F-4D97-AF65-F5344CB8AC3E}">
        <p14:creationId xmlns:p14="http://schemas.microsoft.com/office/powerpoint/2010/main" val="40149432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3601</TotalTime>
  <Words>1561</Words>
  <Application>Microsoft Office PowerPoint</Application>
  <PresentationFormat>Custom</PresentationFormat>
  <Paragraphs>225</Paragraphs>
  <Slides>27</Slides>
  <Notes>26</Notes>
  <HiddenSlides>0</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1</vt:i4>
      </vt:variant>
      <vt:variant>
        <vt:lpstr>Slide Titles</vt:lpstr>
      </vt:variant>
      <vt:variant>
        <vt:i4>27</vt:i4>
      </vt:variant>
    </vt:vector>
  </HeadingPairs>
  <TitlesOfParts>
    <vt:vector size="38" baseType="lpstr">
      <vt:lpstr>Raleway</vt:lpstr>
      <vt:lpstr>Times New Roman</vt:lpstr>
      <vt:lpstr>Wingdings</vt:lpstr>
      <vt:lpstr>Courier New</vt:lpstr>
      <vt:lpstr>Verdana</vt:lpstr>
      <vt:lpstr>Arial</vt:lpstr>
      <vt:lpstr>Comfortaa</vt:lpstr>
      <vt:lpstr>Calibri</vt:lpstr>
      <vt:lpstr>system-ui</vt:lpstr>
      <vt:lpstr>Office Theme</vt:lpstr>
      <vt:lpstr>Packager Shell Object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Manjunath KS</cp:lastModifiedBy>
  <cp:revision>80</cp:revision>
  <dcterms:created xsi:type="dcterms:W3CDTF">2024-09-16T12:51:33Z</dcterms:created>
  <dcterms:modified xsi:type="dcterms:W3CDTF">2024-09-20T17:43:55Z</dcterms:modified>
</cp:coreProperties>
</file>